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147477458" r:id="rId2"/>
    <p:sldId id="2147477459" r:id="rId3"/>
    <p:sldId id="2147477454" r:id="rId4"/>
    <p:sldId id="294" r:id="rId5"/>
    <p:sldId id="2147477461" r:id="rId6"/>
    <p:sldId id="2147477455" r:id="rId7"/>
    <p:sldId id="2147477453" r:id="rId8"/>
    <p:sldId id="295" r:id="rId9"/>
    <p:sldId id="266" r:id="rId10"/>
    <p:sldId id="299" r:id="rId11"/>
    <p:sldId id="297" r:id="rId12"/>
    <p:sldId id="264" r:id="rId13"/>
    <p:sldId id="267" r:id="rId14"/>
    <p:sldId id="2147477452" r:id="rId15"/>
    <p:sldId id="2147477460" r:id="rId16"/>
    <p:sldId id="2147477456" r:id="rId17"/>
    <p:sldId id="21474774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llie Brooks" id="{193D0331-B777-4560-8878-01810389652C}">
          <p14:sldIdLst>
            <p14:sldId id="2147477458"/>
            <p14:sldId id="2147477459"/>
            <p14:sldId id="2147477454"/>
            <p14:sldId id="294"/>
            <p14:sldId id="2147477461"/>
            <p14:sldId id="2147477455"/>
            <p14:sldId id="2147477453"/>
          </p14:sldIdLst>
        </p14:section>
        <p14:section name="Nate Cates" id="{2C61632E-4D62-453B-960E-4BE752617BAD}">
          <p14:sldIdLst>
            <p14:sldId id="295"/>
            <p14:sldId id="266"/>
            <p14:sldId id="299"/>
            <p14:sldId id="297"/>
            <p14:sldId id="264"/>
            <p14:sldId id="267"/>
          </p14:sldIdLst>
        </p14:section>
        <p14:section name="Callie Brooks" id="{73C90ACA-6FBE-4363-8D8F-B0D9ED992CD1}">
          <p14:sldIdLst>
            <p14:sldId id="2147477452"/>
            <p14:sldId id="2147477460"/>
            <p14:sldId id="2147477456"/>
            <p14:sldId id="21474774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4E0385-D84C-4345-9B30-6437712F22DC}" v="678" dt="2024-09-17T14:43:57.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6D652-672F-4EB8-B79F-CBE8DDE70381}"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35C391-1F67-41AE-BE2E-14B3FB709D87}" type="slidenum">
              <a:rPr lang="en-US" smtClean="0"/>
              <a:t>‹#›</a:t>
            </a:fld>
            <a:endParaRPr lang="en-US"/>
          </a:p>
        </p:txBody>
      </p:sp>
    </p:spTree>
    <p:extLst>
      <p:ext uri="{BB962C8B-B14F-4D97-AF65-F5344CB8AC3E}">
        <p14:creationId xmlns:p14="http://schemas.microsoft.com/office/powerpoint/2010/main" val="256126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cmag.com/encyclopedia/term/teraop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semiengineering.com/tops-memory-throughput-and-inference-efficiency/" TargetMode="External"/><Relationship Id="rId4" Type="http://schemas.openxmlformats.org/officeDocument/2006/relationships/hyperlink" Target="https://venturebeat.com/ai/as-ai-chips-improve-is-tops-the-best-way-to-measure-their-pow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am11.safelinks.protection.outlook.com/?url=https%3A%2F%2Fwww.microsoft.com%2Fbing%2Fchat%2Fenterprise%2F%3Fform%3DMA13FV&amp;data=05%7C02%7Camoran%40bridge.partners%7Cb1256d70b70f4f40d6f608dc4930895f%7C93872b6253c2442f81f442f369142f76%7C0%7C0%7C638465720016510964%7CUnknown%7CTWFpbGZsb3d8eyJWIjoiMC4wLjAwMDAiLCJQIjoiV2luMzIiLCJBTiI6Ik1haWwiLCJXVCI6Mn0%3D%7C0%7C%7C%7C&amp;sdata=0EgWbexBRFsdtOEF9khluWhhGB%2BgrlWYpnSK8dQy7aI%3D&amp;reserved=0"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aka.ms/nextgenaipc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ing.com/aclick?ld=e8mUrM2Dela8MSChVhJbQiFTVUCUzXdeIYdlQOtEm9xHc9T5Hk1pGynKydG7xyWfWZllEYjX7Ynt8n3SvwaozqIXnQXz8qysybIeCEl0T_q1KAcJO_AcLEgvTMYEbeIwcVGG0RmrA3B8bL7ejgIjRzm6UqlxihZUse-kAuBfTgQImV1WEV&amp;u=aHR0cHMlM2ElMmYlMmZhZC5kb3VibGVjbGljay5uZXQlMmZzZWFyY2hhZHMlMmZsaW5rJTJmY2xpY2slM2ZsaWQlM2Q0MzcwMDA3ODQ3MTA3NDg3NyUyNmRzX3Nfa3dnaWQlM2Q1ODcwMDAwODU5NzY1NTg4NyUyNmRzX2FfY2lkJTNkNDA1NTEzMDIyJTI2ZHNfYV9jYWlkJTNkMjA3MzQ1NTEwNDUlMjZkc19hX2FnaWQlM2QxNTMwOTA1ODk4OTclMjZkc19hX2xpZCUzZGt3ZC0zMDA4NDI1ODg2MTIlMjYlMjZkc19lX2FkaWQlM2Q3MzU5ODg2NzU2MjE2MCUyNmRzX2VfdGFyZ2V0X2lkJTNka3dkLTczNTk4OTI2MzAyOTY2JTNhbG9jLTQxMjUlMjYlMjZkc19lX25ldHdvcmslM2RvJTI2ZHNfdXJsX3YlM2QyJTI2ZHNfZGVzdF91cmwlM2RodHRwcyUzYSUyZiUyZmJ1eS5ub3J0b24uY29tJTJmcHNfYW50X25vcnRvbmNvbV9zdXBlciUzZmxwJTNkcHJvbW8lMmZwYWlkLXNlYXJjaCUyZm5vbmJyYW5kJTI2cHJvbW9jb2RlJTNkQlBTT0ZGRVJOQiUyNm5vcnRvbmNvdW50cnklM2R1cyUyNm9tX3NlbV9jaWQlM2RoaG9fc2VtX3N5JTNhJTdlZW4tdXNfbm9yX24zNl9zY2hfY29tX3Bocl9uZnJfYm5nX21vYl9sb3clN2VtX2t3MDAwMDcyMDc3OCUyNmNxX3NyYyUzZGJpbmdfYWRzJTI2Y3FfY21wJTNkNTY3NDYzMzkwJTI2Y3FfbmV0JTNkbyUyNmdjbHNyYyUzZDNwLmRzJTI2JTI2Z2NsaWQlM2QyMzUyYTNjNTIxZmExNDFlOGJmOWM1MmQ1M2JjMTk4ZSUyNmdjbHNyYyUzZDNwLmRzJTI2JTI2bXNjbGtpZCUzZDIzNTJhM2M1MjFmYTE0MWU4YmY5YzUyZDUzYmMxOThl&amp;rlid=2352a3c521fa141e8bf9c52d53bc198e" TargetMode="External"/><Relationship Id="rId7" Type="http://schemas.openxmlformats.org/officeDocument/2006/relationships/hyperlink" Target="https://aka.ms/nextgenaipc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aka.ms/WindowsAIFeatures" TargetMode="External"/><Relationship Id="rId5" Type="http://schemas.openxmlformats.org/officeDocument/2006/relationships/hyperlink" Target="https://www.microsoft.com/en-us/edge/features/microsoft-defender-smartscreen" TargetMode="External"/><Relationship Id="rId4" Type="http://schemas.openxmlformats.org/officeDocument/2006/relationships/hyperlink" Target="https://www.makeuseof.com/windows-smartscreen-filter-enable-disabl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b="1">
                <a:solidFill>
                  <a:srgbClr val="23496D"/>
                </a:solidFill>
                <a:effectLst/>
                <a:latin typeface="Arial" panose="020B0604020202020204" pitchFamily="34" charset="0"/>
                <a:ea typeface="Times New Roman" panose="02020603050405020304" pitchFamily="18" charset="0"/>
              </a:rPr>
              <a:t>Enhanced Productivity</a:t>
            </a:r>
            <a:r>
              <a:rPr lang="en-US" sz="1800">
                <a:solidFill>
                  <a:srgbClr val="23496D"/>
                </a:solidFill>
                <a:effectLst/>
                <a:latin typeface="Arial" panose="020B0604020202020204" pitchFamily="34" charset="0"/>
                <a:ea typeface="Times New Roman" panose="02020603050405020304" pitchFamily="18" charset="0"/>
              </a:rPr>
              <a:t>: Learn how Copilot+ PCs streamline workflows, empowering your team to achieve more with cutting-edge technology.</a:t>
            </a:r>
          </a:p>
          <a:p>
            <a:pPr marL="0" marR="0" lvl="0" indent="0">
              <a:lnSpc>
                <a:spcPct val="150000"/>
              </a:lnSpc>
              <a:spcBef>
                <a:spcPts val="0"/>
              </a:spcBef>
              <a:spcAft>
                <a:spcPts val="0"/>
              </a:spcAft>
              <a:buSzPts val="1000"/>
              <a:buFont typeface="Symbol" panose="05050102010706020507" pitchFamily="18" charset="2"/>
              <a:buNone/>
              <a:tabLst>
                <a:tab pos="457200" algn="l"/>
              </a:tabLst>
            </a:pPr>
            <a:endParaRPr lang="en-US" sz="1800">
              <a:solidFill>
                <a:srgbClr val="23496D"/>
              </a:solidFill>
              <a:effectLst/>
              <a:latin typeface="Calibri" panose="020F0502020204030204" pitchFamily="34" charset="0"/>
              <a:ea typeface="DengXia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b="1">
                <a:solidFill>
                  <a:srgbClr val="23496D"/>
                </a:solidFill>
                <a:effectLst/>
                <a:latin typeface="Arial" panose="020B0604020202020204" pitchFamily="34" charset="0"/>
                <a:ea typeface="Times New Roman" panose="02020603050405020304" pitchFamily="18" charset="0"/>
              </a:rPr>
              <a:t>Real-World Applications</a:t>
            </a:r>
            <a:r>
              <a:rPr lang="en-US" sz="1800">
                <a:solidFill>
                  <a:srgbClr val="23496D"/>
                </a:solidFill>
                <a:effectLst/>
                <a:latin typeface="Arial" panose="020B0604020202020204" pitchFamily="34" charset="0"/>
                <a:ea typeface="Times New Roman" panose="02020603050405020304" pitchFamily="18" charset="0"/>
              </a:rPr>
              <a:t>: Hear success stories and practical use cases that demonstrate the power of Copilot+ PCs in action.</a:t>
            </a:r>
            <a:endParaRPr lang="en-US" sz="1800">
              <a:solidFill>
                <a:srgbClr val="23496D"/>
              </a:solidFill>
              <a:effectLst/>
              <a:latin typeface="Calibri" panose="020F0502020204030204" pitchFamily="34" charset="0"/>
              <a:ea typeface="DengXian" panose="02010600030101010101" pitchFamily="2" charset="-122"/>
            </a:endParaRPr>
          </a:p>
          <a:p>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23496D"/>
                </a:solidFill>
                <a:effectLst/>
                <a:latin typeface="Arial" panose="020B0604020202020204" pitchFamily="34" charset="0"/>
                <a:ea typeface="Times New Roman" panose="02020603050405020304" pitchFamily="18" charset="0"/>
              </a:rPr>
              <a:t>    Advanced Security</a:t>
            </a:r>
            <a:r>
              <a:rPr lang="en-US" sz="1200">
                <a:solidFill>
                  <a:srgbClr val="23496D"/>
                </a:solidFill>
                <a:effectLst/>
                <a:latin typeface="Arial" panose="020B0604020202020204" pitchFamily="34" charset="0"/>
                <a:ea typeface="Times New Roman" panose="02020603050405020304" pitchFamily="18" charset="0"/>
              </a:rPr>
              <a:t>: See how these systems are built to protect your data and keep your organization secure.</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96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Copilot+ PCs include </a:t>
            </a:r>
            <a:r>
              <a:rPr lang="en-US" sz="1200">
                <a:solidFill>
                  <a:schemeClr val="tx2"/>
                </a:solidFill>
                <a:cs typeface="Segoe UI"/>
              </a:rPr>
              <a:t>unique AI features experiences to elevate your search, productivity, creativity and communication.</a:t>
            </a:r>
            <a:endParaRPr lang="en-US" sz="1200">
              <a:solidFill>
                <a:schemeClr val="tx2"/>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364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17s video cut on recall – music background and image simulation.</a:t>
            </a: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Recall is unique to Latitude 7455 and 5455 </a:t>
            </a:r>
            <a:r>
              <a:rPr kumimoji="0" lang="en-US" sz="12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Copilot+PCs</a:t>
            </a: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It’s powered by the NPU, and unlike any search feature you’ve used before in Windows. </a:t>
            </a: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With just a few words for context, find almost anything you’ve seen on your device. You can just describe something in your own words and Recall will search snapshots of your activity across your timeline, apps, documents, communications, and services to find the most relevant content.</a:t>
            </a: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When you find the right content with Recall, you can take the next step in your workflow by relaunching the original website or document from a snapshot. Then you can do things like start an email, open text or an image in another app, and more. </a:t>
            </a: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chemeClr val="tx2">
                    <a:lumMod val="85000"/>
                  </a:schemeClr>
                </a:solidFill>
                <a:effectLst/>
                <a:uLnTx/>
                <a:uFillTx/>
                <a:latin typeface="Segoe Sans Display" pitchFamily="2" charset="0"/>
                <a:ea typeface="+mn-ea"/>
                <a:cs typeface="Segoe Sans Display" pitchFamily="2" charset="0"/>
              </a:rPr>
              <a:t>Content-based and storage limitations do apply.</a:t>
            </a: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a:p>
            <a:endParaRPr lang="en-GB"/>
          </a:p>
          <a:p>
            <a:endParaRPr lang="en-GB"/>
          </a:p>
          <a:p>
            <a:r>
              <a:rPr lang="en-GB"/>
              <a:t>Recall: </a:t>
            </a:r>
          </a:p>
          <a:p>
            <a:r>
              <a:rPr lang="en-US" b="0" i="0">
                <a:solidFill>
                  <a:srgbClr val="333333"/>
                </a:solidFill>
                <a:effectLst/>
                <a:latin typeface="Open Sans" panose="020B0606030504020204" pitchFamily="34" charset="0"/>
              </a:rPr>
              <a:t>When available it sits in your system tray and basically works like an expanded search function for your PC, but it can search not just through data on your PC but also the history of what you've done on it. So if you were to search for an image of a boat or a webpage about boats you were looking at last week, you could type "boat" and Recall will show you a scrollable timeline of everything you've looked at onscreen over the past month or so that includes images of boats or the word boat.</a:t>
            </a:r>
          </a:p>
          <a:p>
            <a:endParaRPr lang="en-US" b="0" i="0">
              <a:solidFill>
                <a:srgbClr val="333333"/>
              </a:solidFill>
              <a:effectLst/>
              <a:latin typeface="Open Sans" panose="020B0606030504020204" pitchFamily="34" charset="0"/>
            </a:endParaRPr>
          </a:p>
          <a:p>
            <a:r>
              <a:rPr lang="en-US" b="0" i="0">
                <a:solidFill>
                  <a:srgbClr val="333333"/>
                </a:solidFill>
                <a:effectLst/>
                <a:latin typeface="Open Sans" panose="020B0606030504020204" pitchFamily="34" charset="0"/>
              </a:rPr>
              <a:t>That's a very simple explanation of what appears to be a complex new system which captures "snapshots" of what you're doing on your Windows PC at regular intervals, then stores, scans and indexes those screenshots for semantic search.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13s video cut on live captions – music background and image simulation.</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429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Have more effective meetings anywhere. With Windows Studio Effects, you can put your best face forward in videocalls with flattering portrait lighting, creative filters, natural eye contact and more easily accessible in Quick Settings</a:t>
            </a:r>
            <a:endParaRPr lang="en-US"/>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5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23130"/>
                </a:solidFill>
                <a:effectLst/>
                <a:latin typeface="Segoe UI" panose="020B0502040204020203" pitchFamily="34" charset="0"/>
              </a:rPr>
              <a:t>We've talked about Windows 11, and now looking at our solution, with Dell and Windows 11, it really is Better Together, a partnership of over 35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2313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effectLst/>
                <a:latin typeface="+mn-lt"/>
                <a:ea typeface="DengXian" panose="02010600030101010101" pitchFamily="2" charset="-122"/>
              </a:rPr>
              <a:t>Boost productivity and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DengXian" panose="02010600030101010101" pitchFamily="2" charset="-122"/>
                <a:cs typeface="Times New Roman" panose="02020603050405020304" pitchFamily="18" charset="0"/>
              </a:rPr>
              <a:t>Begin your AI journey with Dell PCs and Windows 11 to unlock AI-level productivity that drives meaningful work by automating day-to-day operational tasks through intelligent devices. Dell has the world’s most intelligent business PCs</a:t>
            </a:r>
            <a:r>
              <a:rPr lang="en-US" sz="1200" baseline="30000">
                <a:solidFill>
                  <a:schemeClr val="tx2"/>
                </a:solidFill>
                <a:latin typeface="+mj-lt"/>
                <a:ea typeface="DengXian" panose="02010600030101010101" pitchFamily="2" charset="-122"/>
                <a:cs typeface="Times New Roman" panose="02020603050405020304" pitchFamily="18" charset="0"/>
              </a:rPr>
              <a:t>1</a:t>
            </a:r>
            <a:r>
              <a:rPr lang="en-US" sz="1200">
                <a:latin typeface="Calibri" panose="020F0502020204030204" pitchFamily="34" charset="0"/>
                <a:ea typeface="DengXian" panose="02010600030101010101" pitchFamily="2" charset="-122"/>
                <a:cs typeface="Times New Roman" panose="02020603050405020304" pitchFamily="18" charset="0"/>
              </a:rPr>
              <a:t> with Dell Optimizer – built-in, AI based optimization software that learns and responds to the way you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DengXian" panose="02010600030101010101" pitchFamily="2" charset="-122"/>
              <a:cs typeface="Times New Roman" panose="02020603050405020304" pitchFamily="18" charset="0"/>
            </a:endParaRPr>
          </a:p>
          <a:p>
            <a:r>
              <a:rPr lang="en-GB" b="1"/>
              <a:t>Trusted Security</a:t>
            </a:r>
          </a:p>
          <a:p>
            <a:r>
              <a:rPr lang="en-GB" b="0"/>
              <a:t>We’ve shown the security that comes embedded with Windows 11 on Dell devices. With Dell you also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Nova Light"/>
                <a:ea typeface="+mn-ea"/>
                <a:cs typeface="+mn-cs"/>
              </a:rPr>
              <a:t>- Hardware-based security: Dell Devices keep users protected from the inevitable attack with unmatched “built-in” security at the BIOS/firmware</a:t>
            </a:r>
            <a:r>
              <a:rPr lang="en-US" sz="1200">
                <a:solidFill>
                  <a:srgbClr val="FFFFFF"/>
                </a:solidFill>
                <a:latin typeface="Arial Nova Light"/>
              </a:rPr>
              <a:t> and</a:t>
            </a:r>
            <a:r>
              <a:rPr kumimoji="0" lang="en-US" sz="1200" b="0" i="0" u="none" strike="noStrike" kern="1200" cap="none" spc="0" normalizeH="0" baseline="0" noProof="0">
                <a:ln>
                  <a:noFill/>
                </a:ln>
                <a:solidFill>
                  <a:srgbClr val="FFFFFF"/>
                </a:solidFill>
                <a:effectLst/>
                <a:uLnTx/>
                <a:uFillTx/>
                <a:latin typeface="Arial Nova Light"/>
                <a:ea typeface="+mn-ea"/>
                <a:cs typeface="+mn-cs"/>
              </a:rPr>
              <a:t> hardware levels</a:t>
            </a:r>
            <a:r>
              <a:rPr lang="en-US" sz="1200">
                <a:solidFill>
                  <a:srgbClr val="FFFFFF"/>
                </a:solidFill>
                <a:latin typeface="Arial Nova Light"/>
              </a:rPr>
              <a:t> (e.g., Dell </a:t>
            </a:r>
            <a:r>
              <a:rPr lang="en-US" sz="1200" err="1">
                <a:solidFill>
                  <a:srgbClr val="FFFFFF"/>
                </a:solidFill>
                <a:latin typeface="Arial Nova Light"/>
              </a:rPr>
              <a:t>SafeBIOS</a:t>
            </a:r>
            <a:r>
              <a:rPr lang="en-US" sz="1200">
                <a:solidFill>
                  <a:srgbClr val="FFFFFF"/>
                </a:solidFill>
                <a:latin typeface="Arial Nova Ligh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Nova Light"/>
                <a:ea typeface="+mn-ea"/>
                <a:cs typeface="+mn-cs"/>
              </a:rPr>
              <a:t>- Software-based security: </a:t>
            </a:r>
            <a:r>
              <a:rPr kumimoji="0" lang="en-US" sz="1800" b="0" i="0" u="none" strike="noStrike" kern="1200" cap="none" spc="0" normalizeH="0" baseline="0" noProof="0">
                <a:ln>
                  <a:noFill/>
                </a:ln>
                <a:solidFill>
                  <a:srgbClr val="FFFFFF"/>
                </a:solidFill>
                <a:effectLst/>
                <a:uLnTx/>
                <a:uFillTx/>
                <a:latin typeface="Arial Nova Light"/>
                <a:ea typeface="+mn-ea"/>
                <a:cs typeface="+mn-cs"/>
              </a:rPr>
              <a:t>Dell offers “built-on” software solutions to improve the security </a:t>
            </a:r>
            <a:r>
              <a:rPr lang="en-US" sz="1800">
                <a:solidFill>
                  <a:srgbClr val="FFFFFF"/>
                </a:solidFill>
                <a:latin typeface="Arial Nova Light"/>
              </a:rPr>
              <a:t>of any fleet, delivered by an ecosystem of fully vetted, best-of-breed partners.</a:t>
            </a:r>
            <a:endParaRPr kumimoji="0" lang="en-US" sz="1800" b="0" i="0" u="none" strike="noStrike" kern="1200" cap="none" spc="0" normalizeH="0" baseline="0" noProof="0">
              <a:ln>
                <a:noFill/>
              </a:ln>
              <a:solidFill>
                <a:srgbClr val="FFFFFF"/>
              </a:solidFill>
              <a:effectLst/>
              <a:uLnTx/>
              <a:uFillTx/>
              <a:latin typeface="Arial Nova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Calibri" panose="020F0502020204030204" pitchFamily="34" charset="0"/>
              </a:rPr>
              <a:t>Security solutions for businesses and organizations that require more robust security measures and you have it covered with the industry’s most secure commercial PCs</a:t>
            </a:r>
            <a:r>
              <a:rPr lang="en-US" sz="1800" baseline="30000">
                <a:solidFill>
                  <a:schemeClr val="tx2"/>
                </a:solidFill>
                <a:latin typeface="+mj-lt"/>
                <a:ea typeface="DengXian" panose="02010600030101010101" pitchFamily="2" charset="-122"/>
                <a:cs typeface="Times New Roman" panose="02020603050405020304" pitchFamily="18" charset="0"/>
              </a:rPr>
              <a:t>2</a:t>
            </a:r>
            <a:r>
              <a:rPr lang="en-GB" sz="1800" b="0" i="0" u="none" strike="noStrike">
                <a:solidFill>
                  <a:srgbClr val="000000"/>
                </a:solidFill>
                <a:effectLst/>
                <a:latin typeface="Calibri" panose="020F0502020204030204" pitchFamily="34" charset="0"/>
              </a:rPr>
              <a:t> and the most secure Windows 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effectLst/>
              <a:latin typeface="+mn-lt"/>
              <a:ea typeface="DengXian" panose="02010600030101010101" pitchFamily="2" charset="-122"/>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mj-lt"/>
                <a:ea typeface="Roboto Bold" panose="02000000000000000000" pitchFamily="2" charset="0"/>
                <a:cs typeface="Arial" panose="020B0604020202020204" pitchFamily="34" charset="0"/>
              </a:rPr>
              <a:t>Fast, zero-touch modern device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Dell and Microsoft make life easier for IT </a:t>
            </a:r>
            <a:r>
              <a:rPr lang="en-GB" sz="1000" b="0"/>
              <a:t>teams with fast, zero-touch device management</a:t>
            </a:r>
            <a:r>
              <a:rPr lang="en-GB" sz="1000"/>
              <a:t>.  Teams can customize, provision, and control end-user devices—faster and with less effort—with Dell Connected Provisioning + Windows Autopilot. Dell Command + Endpoint Configure for Intune remotely automate and configure BIOS settings to fit IT teams’ needs. Finally, Microsoft App Assure reduces migration complexity by ensuring that 99.6% of applications are compatible with Windows 11.</a:t>
            </a:r>
            <a:r>
              <a:rPr lang="en-GB" sz="1000" baseline="30000"/>
              <a:t>3</a:t>
            </a:r>
            <a:endParaRPr lang="en-GB"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chemeClr val="tx1"/>
              </a:solidFill>
              <a:effectLst/>
              <a:latin typeface="+mn-l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a:solidFill>
                  <a:schemeClr val="tx1"/>
                </a:solidFill>
                <a:effectLst/>
                <a:latin typeface="+mn-lt"/>
                <a:ea typeface="DengXian" panose="02010600030101010101" pitchFamily="2" charset="-122"/>
              </a:rPr>
              <a:t>Dell &amp; Microsoft partnership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tx1"/>
                </a:solidFill>
                <a:effectLst/>
                <a:latin typeface="+mn-lt"/>
                <a:ea typeface="DengXian" panose="02010600030101010101" pitchFamily="2" charset="-122"/>
              </a:rPr>
              <a:t>Over 35 years of partnership to help you achieve your goals through a suite of offerings and services. </a:t>
            </a:r>
            <a:r>
              <a:rPr lang="en-US" sz="800">
                <a:solidFill>
                  <a:schemeClr val="bg2"/>
                </a:solidFill>
              </a:rPr>
              <a:t>Dell holds all 7 Microsoft solution competencies, we are one of the largest global fast track partners and we are a member of the Microsoft Intelligent Security Association, and our technicians hold more than 47,0000 Microsoft certifications.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Our services can support with planning and migration to deployment, with tools to suit all sizes of companies, whatever stage of the windows transition you are in. </a:t>
            </a:r>
            <a:endParaRPr lang="en-GB"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chemeClr val="tx1"/>
              </a:solidFill>
              <a:effectLst/>
              <a:latin typeface="+mn-l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chemeClr val="tx1"/>
              </a:solidFill>
              <a:effectLst/>
              <a:latin typeface="+mn-l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30000">
              <a:solidFill>
                <a:schemeClr val="tx2"/>
              </a:solidFill>
              <a:latin typeface="+mj-l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30000">
              <a:solidFill>
                <a:schemeClr val="tx2"/>
              </a:solidFill>
              <a:latin typeface="+mj-l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30000">
              <a:solidFill>
                <a:schemeClr val="tx2"/>
              </a:solidFill>
              <a:latin typeface="+mj-l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30000">
              <a:solidFill>
                <a:schemeClr val="tx2"/>
              </a:solidFill>
              <a:latin typeface="+mj-l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30000">
              <a:solidFill>
                <a:schemeClr val="tx2"/>
              </a:solidFill>
              <a:latin typeface="+mj-l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a:solidFill>
                  <a:schemeClr val="tx2"/>
                </a:solidFill>
                <a:latin typeface="+mj-lt"/>
                <a:ea typeface="DengXian" panose="02010600030101010101" pitchFamily="2" charset="-122"/>
                <a:cs typeface="Times New Roman" panose="02020603050405020304" pitchFamily="18" charset="0"/>
              </a:rPr>
              <a:t>1</a:t>
            </a:r>
            <a:r>
              <a:rPr lang="en-US" sz="800" b="0" i="0">
                <a:solidFill>
                  <a:srgbClr val="303030"/>
                </a:solidFill>
                <a:effectLst/>
                <a:latin typeface="Arial" panose="020B0604020202020204" pitchFamily="34" charset="0"/>
              </a:rPr>
              <a:t>Based on Dell analysis, November 2023. Dell Optimizer not available in OptiPlex 3000 series, Latitude Chromebook Enterprise, and Linux-based devices. Feature availability and functionality may vary by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30000">
                <a:solidFill>
                  <a:schemeClr val="tx2"/>
                </a:solidFill>
                <a:latin typeface="+mj-lt"/>
                <a:ea typeface="DengXian" panose="02010600030101010101" pitchFamily="2" charset="-122"/>
                <a:cs typeface="Times New Roman" panose="02020603050405020304" pitchFamily="18" charset="0"/>
              </a:rPr>
              <a:t>2</a:t>
            </a:r>
            <a:r>
              <a:rPr lang="en-US" sz="800" b="0" i="0">
                <a:solidFill>
                  <a:srgbClr val="303030"/>
                </a:solidFill>
                <a:effectLst/>
                <a:latin typeface="Arial" panose="020B0604020202020204" pitchFamily="34" charset="0"/>
              </a:rPr>
              <a:t>Based on Dell internal analysis, September 2023. Applicable to PCs on Intel processors. Not all features available with all PCs. Additional purchase required for some features.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baseline="30000">
                <a:solidFill>
                  <a:schemeClr val="tx2"/>
                </a:solidFill>
                <a:latin typeface="+mj-lt"/>
                <a:ea typeface="DengXian" panose="02010600030101010101" pitchFamily="2" charset="-122"/>
                <a:cs typeface="Times New Roman" panose="02020603050405020304" pitchFamily="18" charset="0"/>
              </a:rPr>
              <a:t>3</a:t>
            </a:r>
            <a:r>
              <a:rPr lang="en-US" sz="700">
                <a:solidFill>
                  <a:schemeClr val="dk1"/>
                </a:solidFill>
                <a:latin typeface="Arial"/>
                <a:ea typeface="Arial"/>
                <a:cs typeface="Arial"/>
                <a:sym typeface="Arial"/>
              </a:rPr>
              <a:t>Microsoft App Assure program data from Oct 2018-Feb 2022.</a:t>
            </a:r>
            <a:endParaRPr lang="en-GB" sz="7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chemeClr val="tx1"/>
              </a:solidFill>
              <a:effectLst/>
              <a:latin typeface="+mn-l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a:solidFill>
                <a:schemeClr val="tx1"/>
              </a:solidFill>
              <a:effectLst/>
              <a:latin typeface="+mn-lt"/>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53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45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a:t>When the world went hybrid, enterprise needs for security changed. With hybrid workforce there is no longer the safety net of on-prem enterprise-level security. AI has also opened up new opportunities and challenges. </a:t>
            </a:r>
          </a:p>
          <a:p>
            <a:pPr marL="171450" indent="-171450">
              <a:buFontTx/>
              <a:buChar char="-"/>
            </a:pPr>
            <a:endParaRPr lang="en-US" sz="1800"/>
          </a:p>
          <a:p>
            <a:pPr marL="171450" indent="-171450">
              <a:buFontTx/>
              <a:buChar char="-"/>
            </a:pPr>
            <a:r>
              <a:rPr lang="en-US" sz="1800"/>
              <a:t>As one of the largest PC and Infrastructure solution providers, Dell is in a unique position to help secure our customer environments.</a:t>
            </a:r>
          </a:p>
          <a:p>
            <a:pPr marL="171450" indent="-171450">
              <a:buFontTx/>
              <a:buChar char="-"/>
            </a:pPr>
            <a:endParaRPr lang="en-US" sz="1800"/>
          </a:p>
          <a:p>
            <a:pPr marL="171450" indent="-171450">
              <a:buFontTx/>
              <a:buChar char="-"/>
            </a:pPr>
            <a:r>
              <a:rPr lang="en-US" sz="1800"/>
              <a:t>That’s because we know IT, and we know security.</a:t>
            </a:r>
          </a:p>
          <a:p>
            <a:pPr marL="171450" indent="-171450">
              <a:buFontTx/>
              <a:buChar char="-"/>
            </a:pPr>
            <a:endParaRPr lang="en-US" sz="1800"/>
          </a:p>
          <a:p>
            <a:pPr marL="171450" indent="-171450">
              <a:buFontTx/>
              <a:buChar char="-"/>
            </a:pPr>
            <a:r>
              <a:rPr lang="en-US" sz="1800"/>
              <a:t>Our endpoint security portfolio Dell Trusted Workspace offers both the hardware and software security customers need to combat modern cyberattacks.</a:t>
            </a:r>
          </a:p>
          <a:p>
            <a:pPr marL="171450" indent="-171450">
              <a:buFontTx/>
              <a:buChar char="-"/>
            </a:pPr>
            <a:endParaRPr lang="en-US" sz="1800"/>
          </a:p>
          <a:p>
            <a:pPr marL="171450" indent="-171450">
              <a:buFontTx/>
              <a:buChar char="-"/>
            </a:pPr>
            <a:r>
              <a:rPr lang="en-US" sz="1800"/>
              <a:t>Our first priority is to get customers out AHEAD of the attackers. </a:t>
            </a:r>
          </a:p>
          <a:p>
            <a:pPr marL="171450" indent="-171450">
              <a:buFontTx/>
              <a:buChar char="-"/>
            </a:pPr>
            <a:endParaRPr lang="en-US" sz="1800"/>
          </a:p>
          <a:p>
            <a:r>
              <a:rPr lang="en-US" sz="1800"/>
              <a:t>- Then, in zero trust fashion, we always plan for the worst-case scenario: a breach. </a:t>
            </a:r>
          </a:p>
          <a:p>
            <a:endParaRPr lang="en-US" sz="1800"/>
          </a:p>
          <a:p>
            <a:r>
              <a:rPr lang="en-US" sz="1800"/>
              <a:t>So instead of focusing on blocking every attack, Dell commercial PCs offer unique visibility and tamper detection down to the deepest levels of the device. </a:t>
            </a:r>
          </a:p>
          <a:p>
            <a:endParaRPr lang="en-US" sz="1800"/>
          </a:p>
          <a:p>
            <a:r>
              <a:rPr lang="en-US" sz="1800"/>
              <a:t>- These built-in features are what make Dell the world’s most secure commercial PCs – and that’s validated by third-party research. </a:t>
            </a:r>
          </a:p>
          <a:p>
            <a:pPr marL="0" indent="0">
              <a:buFontTx/>
              <a:buNone/>
            </a:pPr>
            <a:endParaRPr lang="en-US" sz="1800"/>
          </a:p>
          <a:p>
            <a:pPr marL="171450" indent="-171450">
              <a:buFontTx/>
              <a:buChar char="-"/>
            </a:pPr>
            <a:r>
              <a:rPr lang="en-US" sz="1800"/>
              <a:t>We also know that no one solution can do it alone. </a:t>
            </a:r>
          </a:p>
          <a:p>
            <a:pPr marL="171450" indent="-171450">
              <a:buFontTx/>
              <a:buChar char="-"/>
            </a:pPr>
            <a:endParaRPr lang="en-US" sz="1800"/>
          </a:p>
          <a:p>
            <a:pPr marL="171450" indent="-171450">
              <a:buFontTx/>
              <a:buChar char="-"/>
            </a:pPr>
            <a:r>
              <a:rPr lang="en-US" sz="1800"/>
              <a:t>Security is a team sport. And we believe customers should have optionality to meet the unique needs of their organizations.</a:t>
            </a:r>
          </a:p>
          <a:p>
            <a:pPr marL="171450" indent="-171450">
              <a:buFontTx/>
              <a:buChar char="-"/>
            </a:pPr>
            <a:endParaRPr lang="en-US" sz="1800"/>
          </a:p>
          <a:p>
            <a:pPr marL="171450" indent="-171450">
              <a:buFontTx/>
              <a:buChar char="-"/>
            </a:pPr>
            <a:r>
              <a:rPr lang="en-US" sz="1800"/>
              <a:t>To that end, in addition to the foundational built-in security of Dell commercial PCs (Lati, Opti, Precision), we also offer leading partner solutions to further bolster customer security.</a:t>
            </a:r>
          </a:p>
          <a:p>
            <a:pPr marL="171450" indent="-171450">
              <a:buFontTx/>
              <a:buChar char="-"/>
            </a:pPr>
            <a:endParaRPr lang="en-US" sz="1800"/>
          </a:p>
          <a:p>
            <a:r>
              <a:rPr lang="en-US" sz="1800"/>
              <a:t>-  Later today, Nate is going to walk you through the features Microsoft offers to further secure your workspace and improve security across your fleet…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24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20000"/>
              </a:lnSpc>
              <a:spcBef>
                <a:spcPts val="0"/>
              </a:spcBef>
              <a:spcAft>
                <a:spcPts val="1200"/>
              </a:spcAft>
              <a:buClrTx/>
              <a:buSzTx/>
              <a:buFontTx/>
              <a:buNone/>
              <a:tabLst/>
              <a:defRPr/>
            </a:pPr>
            <a:r>
              <a:rPr lang="en-US" sz="1800">
                <a:solidFill>
                  <a:schemeClr val="bg1"/>
                </a:solidFill>
                <a:latin typeface="Segoe UI Semilight" panose="020B0402040204020203" pitchFamily="34" charset="0"/>
                <a:cs typeface="Segoe UI Semilight" panose="020B0402040204020203" pitchFamily="34" charset="0"/>
              </a:rPr>
              <a:t>Neural Processing Unit is an </a:t>
            </a:r>
            <a:r>
              <a:rPr kumimoji="0" lang="en-US" sz="1200" b="0" i="0" u="none" strike="noStrike" kern="1200" cap="none" spc="0" normalizeH="0" baseline="0" noProof="0">
                <a:ln>
                  <a:noFill/>
                </a:ln>
                <a:solidFill>
                  <a:schemeClr val="bg1"/>
                </a:solidFill>
                <a:effectLst/>
                <a:uLnTx/>
                <a:uFillTx/>
                <a:latin typeface="Segoe UI Semilight" panose="020B0402040204020203" pitchFamily="34" charset="0"/>
                <a:ea typeface="+mn-ea"/>
                <a:cs typeface="Segoe UI Semilight" panose="020B0402040204020203" pitchFamily="34" charset="0"/>
              </a:rPr>
              <a:t>Element of System on Chip (SoC) and has a s</a:t>
            </a:r>
            <a:r>
              <a:rPr kumimoji="0" lang="en-US" sz="1200" b="0" i="0" u="none" strike="noStrike" kern="1200" cap="none" spc="0" normalizeH="0" baseline="0" noProof="0">
                <a:ln>
                  <a:noFill/>
                </a:ln>
                <a:solidFill>
                  <a:schemeClr val="bg1"/>
                </a:solidFill>
                <a:effectLst/>
                <a:uLnTx/>
                <a:uFillTx/>
                <a:latin typeface="Segoe UI"/>
                <a:ea typeface="+mn-ea"/>
                <a:cs typeface="+mn-cs"/>
              </a:rPr>
              <a:t>pecific architecture for deep learning, integrated as an element of the SoC and this make the consumption of AI in the future even faster and less dependent to the cloud.- That’s the key here- no internet connect required. </a:t>
            </a:r>
          </a:p>
          <a:p>
            <a:pPr marL="0" marR="0" lvl="0" indent="0" defTabSz="9144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Segoe UI"/>
              <a:ea typeface="+mn-ea"/>
              <a:cs typeface="+mn-cs"/>
            </a:endParaRPr>
          </a:p>
          <a:p>
            <a:pPr algn="l"/>
            <a:r>
              <a:rPr lang="en-US" sz="1200">
                <a:solidFill>
                  <a:schemeClr val="bg1"/>
                </a:solidFill>
                <a:latin typeface="Segoe UI"/>
              </a:rPr>
              <a:t>A measure of the total maximum achievable throughput for an NPU is TOPS (</a:t>
            </a:r>
            <a:r>
              <a:rPr lang="en-US" sz="1200">
                <a:solidFill>
                  <a:schemeClr val="bg1"/>
                </a:solidFill>
                <a:latin typeface="Segoe UI Semilight" panose="020B0402040204020203" pitchFamily="34" charset="0"/>
                <a:cs typeface="Segoe UI Semilight" panose="020B0402040204020203" pitchFamily="34" charset="0"/>
              </a:rPr>
              <a:t>Trillions of Operations Per Second) </a:t>
            </a:r>
          </a:p>
          <a:p>
            <a:pPr algn="l"/>
            <a:endParaRPr lang="en-US" b="1" i="0">
              <a:solidFill>
                <a:srgbClr val="111111"/>
              </a:solidFill>
              <a:effectLst/>
              <a:latin typeface="-apple-system"/>
              <a:hlinkClick r:id="" action="ppaction://noaction"/>
            </a:endParaRPr>
          </a:p>
          <a:p>
            <a:pPr algn="l"/>
            <a:r>
              <a:rPr lang="en-US" b="1" i="0">
                <a:solidFill>
                  <a:srgbClr val="111111"/>
                </a:solidFill>
                <a:effectLst/>
                <a:latin typeface="-apple-system"/>
                <a:hlinkClick r:id="" action="ppaction://noaction"/>
              </a:rPr>
              <a:t>TOPS</a:t>
            </a:r>
            <a:r>
              <a:rPr lang="en-US" b="0" i="0">
                <a:solidFill>
                  <a:srgbClr val="111111"/>
                </a:solidFill>
                <a:effectLst/>
                <a:latin typeface="-apple-system"/>
                <a:hlinkClick r:id="rId3"/>
              </a:rPr>
              <a:t> stands for </a:t>
            </a:r>
            <a:r>
              <a:rPr lang="en-US" b="1" i="0">
                <a:solidFill>
                  <a:srgbClr val="111111"/>
                </a:solidFill>
                <a:effectLst/>
                <a:latin typeface="-apple-system"/>
                <a:hlinkClick r:id="rId3"/>
              </a:rPr>
              <a:t>Trillion Operations Per Second</a:t>
            </a:r>
            <a:r>
              <a:rPr lang="en-US" b="0" i="0" u="none" strike="noStrike" baseline="30000">
                <a:solidFill>
                  <a:srgbClr val="111111"/>
                </a:solidFill>
                <a:effectLst/>
                <a:latin typeface="-apple-system"/>
                <a:hlinkClick r:id="rId3"/>
              </a:rPr>
              <a:t>1</a:t>
            </a:r>
            <a:r>
              <a:rPr lang="en-US" b="0" i="0">
                <a:solidFill>
                  <a:srgbClr val="111111"/>
                </a:solidFill>
                <a:effectLst/>
                <a:latin typeface="-apple-system"/>
              </a:rPr>
              <a:t>. </a:t>
            </a:r>
            <a:r>
              <a:rPr lang="en-US" b="0" i="0">
                <a:solidFill>
                  <a:srgbClr val="111111"/>
                </a:solidFill>
                <a:effectLst/>
                <a:latin typeface="-apple-system"/>
                <a:hlinkClick r:id="rId3"/>
              </a:rPr>
              <a:t>It is a metric used to measure the overall performance of a supercomputer or a high-end circuit board containing multiple processors or SOCs (system-on-chips)</a:t>
            </a:r>
            <a:r>
              <a:rPr lang="en-US" b="0" i="0" u="none" strike="noStrike" baseline="30000">
                <a:solidFill>
                  <a:srgbClr val="111111"/>
                </a:solidFill>
                <a:effectLst/>
                <a:latin typeface="-apple-system"/>
                <a:hlinkClick r:id="rId3"/>
              </a:rPr>
              <a:t>1</a:t>
            </a:r>
            <a:r>
              <a:rPr lang="en-US" b="0" i="0">
                <a:solidFill>
                  <a:srgbClr val="111111"/>
                </a:solidFill>
                <a:effectLst/>
                <a:latin typeface="-apple-system"/>
              </a:rPr>
              <a:t>. </a:t>
            </a:r>
            <a:r>
              <a:rPr lang="en-US" b="0" i="0">
                <a:solidFill>
                  <a:srgbClr val="111111"/>
                </a:solidFill>
                <a:effectLst/>
                <a:latin typeface="-apple-system"/>
                <a:hlinkClick r:id="rId4"/>
              </a:rPr>
              <a:t>The term is often used to evaluate the computing capabilities of AI chips</a:t>
            </a:r>
            <a:r>
              <a:rPr lang="en-US" b="0" i="0" u="none" strike="noStrike" baseline="30000">
                <a:solidFill>
                  <a:srgbClr val="111111"/>
                </a:solidFill>
                <a:effectLst/>
                <a:latin typeface="-apple-system"/>
                <a:hlinkClick r:id="rId4"/>
              </a:rPr>
              <a:t>2</a:t>
            </a:r>
            <a:r>
              <a:rPr lang="en-US" b="0" i="0">
                <a:solidFill>
                  <a:srgbClr val="111111"/>
                </a:solidFill>
                <a:effectLst/>
                <a:latin typeface="-apple-system"/>
              </a:rPr>
              <a:t>.</a:t>
            </a:r>
          </a:p>
          <a:p>
            <a:pPr algn="l"/>
            <a:endParaRPr lang="en-US" b="0" i="0">
              <a:solidFill>
                <a:srgbClr val="111111"/>
              </a:solidFill>
              <a:effectLst/>
              <a:latin typeface="-apple-system"/>
            </a:endParaRPr>
          </a:p>
          <a:p>
            <a:pPr algn="l"/>
            <a:r>
              <a:rPr lang="en-US" b="0" i="0">
                <a:solidFill>
                  <a:srgbClr val="111111"/>
                </a:solidFill>
                <a:effectLst/>
                <a:latin typeface="-apple-system"/>
                <a:hlinkClick r:id="rId4"/>
              </a:rPr>
              <a:t>TOPS provides a simplified measure of how many computing operations an AI chip can handle in one second</a:t>
            </a:r>
            <a:r>
              <a:rPr lang="en-US" b="0" i="0" u="none" strike="noStrike" baseline="30000">
                <a:solidFill>
                  <a:srgbClr val="111111"/>
                </a:solidFill>
                <a:effectLst/>
                <a:latin typeface="-apple-system"/>
                <a:hlinkClick r:id="rId4"/>
              </a:rPr>
              <a:t>2</a:t>
            </a:r>
            <a:r>
              <a:rPr lang="en-US" b="0" i="0">
                <a:solidFill>
                  <a:srgbClr val="111111"/>
                </a:solidFill>
                <a:effectLst/>
                <a:latin typeface="-apple-system"/>
              </a:rPr>
              <a:t>.</a:t>
            </a:r>
          </a:p>
          <a:p>
            <a:pPr algn="l"/>
            <a:endParaRPr lang="en-US" b="0" i="0">
              <a:solidFill>
                <a:srgbClr val="111111"/>
              </a:solidFill>
              <a:effectLst/>
              <a:latin typeface="-apple-system"/>
            </a:endParaRPr>
          </a:p>
          <a:p>
            <a:pPr algn="l"/>
            <a:r>
              <a:rPr lang="en-US" b="0" i="0">
                <a:solidFill>
                  <a:srgbClr val="111111"/>
                </a:solidFill>
                <a:effectLst/>
                <a:latin typeface="-apple-system"/>
                <a:hlinkClick r:id="rId4"/>
              </a:rPr>
              <a:t>It quantifies the number of basic math problems a chip can solve within that short period of time</a:t>
            </a:r>
            <a:r>
              <a:rPr lang="en-US" b="0" i="0" u="none" strike="noStrike" baseline="30000">
                <a:solidFill>
                  <a:srgbClr val="111111"/>
                </a:solidFill>
                <a:effectLst/>
                <a:latin typeface="-apple-system"/>
                <a:hlinkClick r:id="rId4"/>
              </a:rPr>
              <a:t>2</a:t>
            </a:r>
            <a:r>
              <a:rPr lang="en-US" b="0" i="0">
                <a:solidFill>
                  <a:srgbClr val="111111"/>
                </a:solidFill>
                <a:effectLst/>
                <a:latin typeface="-apple-system"/>
              </a:rPr>
              <a:t>. </a:t>
            </a:r>
            <a:r>
              <a:rPr lang="en-US" b="0" i="0">
                <a:solidFill>
                  <a:srgbClr val="111111"/>
                </a:solidFill>
                <a:effectLst/>
                <a:latin typeface="-apple-system"/>
                <a:hlinkClick r:id="rId4"/>
              </a:rPr>
              <a:t>While TOPS does not differentiate between the types or quality of operations a chip can process, it can be used to compare the relative performance of different AI chips</a:t>
            </a:r>
            <a:r>
              <a:rPr lang="en-US" b="0" i="0" u="none" strike="noStrike" baseline="30000">
                <a:solidFill>
                  <a:srgbClr val="111111"/>
                </a:solidFill>
                <a:effectLst/>
                <a:latin typeface="-apple-system"/>
                <a:hlinkClick r:id="rId4"/>
              </a:rPr>
              <a:t>2</a:t>
            </a:r>
            <a:r>
              <a:rPr lang="en-US" b="0" i="0">
                <a:solidFill>
                  <a:srgbClr val="111111"/>
                </a:solidFill>
                <a:effectLst/>
                <a:latin typeface="-apple-system"/>
              </a:rPr>
              <a:t>.</a:t>
            </a:r>
          </a:p>
          <a:p>
            <a:pPr algn="l"/>
            <a:endParaRPr lang="en-US" b="0" i="0">
              <a:solidFill>
                <a:srgbClr val="111111"/>
              </a:solidFill>
              <a:effectLst/>
              <a:latin typeface="-apple-system"/>
            </a:endParaRPr>
          </a:p>
          <a:p>
            <a:pPr algn="l"/>
            <a:r>
              <a:rPr lang="en-US" b="0" i="0">
                <a:solidFill>
                  <a:srgbClr val="111111"/>
                </a:solidFill>
                <a:effectLst/>
                <a:latin typeface="-apple-system"/>
              </a:rPr>
              <a:t>It’s important to note that TOPS is an abstract measure of capability and does not provide a complete picture of an AI chip’s performance. </a:t>
            </a:r>
            <a:r>
              <a:rPr lang="en-US" b="0" i="0">
                <a:solidFill>
                  <a:srgbClr val="111111"/>
                </a:solidFill>
                <a:effectLst/>
                <a:latin typeface="-apple-system"/>
                <a:hlinkClick r:id="rId5"/>
              </a:rPr>
              <a:t>Other factors such as memory, throughput, and inference efficiency also play significant roles in determining overall performance</a:t>
            </a:r>
            <a:r>
              <a:rPr lang="en-US" b="0" i="0" u="none" strike="noStrike" baseline="30000">
                <a:solidFill>
                  <a:srgbClr val="111111"/>
                </a:solidFill>
                <a:effectLst/>
                <a:latin typeface="-apple-system"/>
                <a:hlinkClick r:id="rId5"/>
              </a:rPr>
              <a:t>3</a:t>
            </a:r>
            <a:r>
              <a:rPr lang="en-US" b="0" i="0">
                <a:solidFill>
                  <a:srgbClr val="111111"/>
                </a:solidFill>
                <a:effectLst/>
                <a:latin typeface="-apple-system"/>
              </a:rPr>
              <a: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88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1m 25s video - marketing video on Copilot+ PCs – music background</a:t>
            </a: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Dell Latitude Copilot+ PCs are a game-changer. Powered by Snapdragon NPUs, they're powerful and can handle tough workloads, with hardware-backed AI and security innovations that enable new efficiencies and help safeguard your mission-critical data.</a:t>
            </a: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This new category of devices come with AI built-in and optimize by an NPU, and they’re also Secured-Core PCs that come with the Microsoft Pluton security processor for the highest level of Windows security.</a:t>
            </a: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These PCs can help you find important info faster, get projects done quicker, and help keep your data safe. All so you can innovate, solve problems, and make a bigger impact in your business.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759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ITDM’s: </a:t>
            </a:r>
            <a:r>
              <a:rPr lang="en-US" b="1" i="0">
                <a:solidFill>
                  <a:srgbClr val="D2D0CE"/>
                </a:solidFill>
                <a:effectLst/>
                <a:latin typeface="-apple-system"/>
              </a:rPr>
              <a:t>Under pressure to ensure an ambitious AI strategy delivers returns while remaining cautious of technological challenges and security risks, and ITDMs who are investing in AI as a primary growth driver and empowering top talent to leverage technology for enhanced business outcomes</a:t>
            </a:r>
            <a:r>
              <a:rPr lang="en-US" b="0" i="0">
                <a:solidFill>
                  <a:srgbClr val="D2D0CE"/>
                </a:solidFill>
                <a:effectLst/>
                <a:latin typeface="-apple-system"/>
              </a:rPr>
              <a:t>.</a:t>
            </a:r>
          </a:p>
          <a:p>
            <a:endParaRPr lang="en-US" b="1" i="0">
              <a:solidFill>
                <a:srgbClr val="D2D0CE"/>
              </a:solidFill>
              <a:effectLst/>
              <a:latin typeface="-apple-system"/>
            </a:endParaRPr>
          </a:p>
          <a:p>
            <a:r>
              <a:rPr lang="en-US" b="0" i="0">
                <a:solidFill>
                  <a:srgbClr val="D2D0CE"/>
                </a:solidFill>
                <a:effectLst/>
                <a:latin typeface="-apple-system"/>
              </a:rPr>
              <a:t>SMB Founder/Owner: </a:t>
            </a:r>
            <a:r>
              <a:rPr lang="en-US" b="1" i="0">
                <a:solidFill>
                  <a:srgbClr val="D2D0CE"/>
                </a:solidFill>
                <a:effectLst/>
                <a:latin typeface="-apple-system"/>
              </a:rPr>
              <a:t>Who recognize affordable AI solutions as a transformative driver of productivity enhancements and customer service improvements</a:t>
            </a:r>
            <a:endParaRPr lang="en-US" b="0" i="0">
              <a:solidFill>
                <a:srgbClr val="D2D0CE"/>
              </a:solidFill>
              <a:effectLst/>
              <a:latin typeface="-apple-system"/>
            </a:endParaRPr>
          </a:p>
          <a:p>
            <a:endParaRPr lang="en-US" b="1" i="0">
              <a:solidFill>
                <a:srgbClr val="D2D0CE"/>
              </a:solidFill>
              <a:effectLst/>
              <a:latin typeface="-apple-system"/>
            </a:endParaRPr>
          </a:p>
          <a:p>
            <a:r>
              <a:rPr lang="en-US" b="0" i="0">
                <a:solidFill>
                  <a:srgbClr val="D2D0CE"/>
                </a:solidFill>
                <a:effectLst/>
                <a:latin typeface="-apple-system"/>
              </a:rPr>
              <a:t>Sales &amp; Marketing Pros: </a:t>
            </a:r>
            <a:r>
              <a:rPr lang="en-US" b="1" i="0">
                <a:solidFill>
                  <a:srgbClr val="D2D0CE"/>
                </a:solidFill>
                <a:effectLst/>
                <a:latin typeface="-apple-system"/>
              </a:rPr>
              <a:t>Transforming AI-powered technologies into essential tools for a nimble, innovative, and data-driven sales and marketing team</a:t>
            </a:r>
            <a:r>
              <a:rPr lang="en-US" b="0" i="0">
                <a:solidFill>
                  <a:srgbClr val="D2D0CE"/>
                </a:solidFill>
                <a:effectLst/>
                <a:latin typeface="-apple-system"/>
              </a:rPr>
              <a:t>.</a:t>
            </a:r>
          </a:p>
          <a:p>
            <a:endParaRPr lang="en-US" b="0" i="0">
              <a:solidFill>
                <a:srgbClr val="D2D0CE"/>
              </a:solidFill>
              <a:effectLst/>
              <a:latin typeface="-apple-system"/>
            </a:endParaRPr>
          </a:p>
          <a:p>
            <a:endParaRPr lang="en-US" b="0" i="0">
              <a:solidFill>
                <a:srgbClr val="D2D0CE"/>
              </a:solidFill>
              <a:effectLst/>
              <a:latin typeface="-apple-system"/>
            </a:endParaRPr>
          </a:p>
          <a:p>
            <a:r>
              <a:rPr lang="en-GB" b="1"/>
              <a:t>Example: </a:t>
            </a:r>
            <a:r>
              <a:rPr lang="en-GB"/>
              <a:t>XPS 9345 averaged 19 hours and 41 mins of battery life, which beat the HP </a:t>
            </a:r>
            <a:r>
              <a:rPr lang="en-GB" err="1"/>
              <a:t>OmniBook</a:t>
            </a:r>
            <a:r>
              <a:rPr lang="en-GB"/>
              <a:t>, Lenovo Yoga Slim, and the Samsung Galaxy Book.</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06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Windows innovation includes Windows 11 Pro devices that you might already own, and a new category of devices called Copilot+ PCs.</a:t>
            </a:r>
          </a:p>
          <a:p>
            <a:endParaRPr lang="en-US"/>
          </a:p>
          <a:p>
            <a:r>
              <a:rPr lang="en-US"/>
              <a:t>It’s important to understand that all new Windows devices offer incredible value with a core set features and capabilities. Those include Copilot in Windows, intelligent suggestions, snap layouts, layers of security out-of-the-box, and compatibility with your existing apps and hardware. And of course they’re all easy to use, deploy, and manage.</a:t>
            </a:r>
          </a:p>
          <a:p>
            <a:endParaRPr lang="en-US"/>
          </a:p>
          <a:p>
            <a:r>
              <a:rPr lang="en-US"/>
              <a:t>Windows 11 Pro devices accelerate business success, and if you a look at a few of the features included here you’ll see why. They’re significantly faster than Windows 10 devices, they’re more secure, and they have a host of great features for productivity.</a:t>
            </a:r>
          </a:p>
          <a:p>
            <a:endParaRPr lang="en-US"/>
          </a:p>
          <a:p>
            <a:r>
              <a:rPr lang="en-US"/>
              <a:t>If you’re ready for a big leap forward, Copilot+ PCs usher in a new era in computing. These devices include a built-in NPU, which is designed to accelerate AI and data processing. And by off loading take key AI processes to the NPU, the CPU and GPU can also run faster and more efficiently. Here are some additional benefits you get with this new category of device.</a:t>
            </a:r>
          </a:p>
          <a:p>
            <a:endParaRPr lang="en-US"/>
          </a:p>
          <a:p>
            <a:pPr marL="491490" indent="-285750">
              <a:spcBef>
                <a:spcPts val="360"/>
              </a:spcBef>
              <a:spcAft>
                <a:spcPts val="960"/>
              </a:spcAft>
              <a:buFont typeface="Arial" panose="020B0604020202020204" pitchFamily="34" charset="0"/>
              <a:buChar char="•"/>
              <a:defRPr/>
            </a:pPr>
            <a:r>
              <a:rPr lang="en-US"/>
              <a:t>In addition to Copilot and intelligent suggestions, you also get Recall. </a:t>
            </a:r>
            <a:r>
              <a:rPr lang="en-US" sz="1400" b="0" kern="0">
                <a:latin typeface="Segoe Sans Display Semibold" pitchFamily="2" charset="0"/>
                <a:cs typeface="Segoe Sans Display Semibold" pitchFamily="2" charset="0"/>
              </a:rPr>
              <a:t>Powered by the NPU, Recall can search across your timeline history, apps, documents, and conversations to deliver relevant results, and suggest next steps you can take. </a:t>
            </a:r>
          </a:p>
          <a:p>
            <a:pPr marL="491490" indent="-285750">
              <a:spcBef>
                <a:spcPts val="360"/>
              </a:spcBef>
              <a:spcAft>
                <a:spcPts val="960"/>
              </a:spcAft>
              <a:buFont typeface="Arial" panose="020B0604020202020204" pitchFamily="34" charset="0"/>
              <a:buChar char="•"/>
              <a:defRPr/>
            </a:pPr>
            <a:r>
              <a:rPr lang="en-US" sz="1400" b="0" kern="0">
                <a:latin typeface="Segoe Sans Display Semibold" pitchFamily="2" charset="0"/>
                <a:cs typeface="Segoe Sans Display Semibold" pitchFamily="2" charset="0"/>
              </a:rPr>
              <a:t>Secured-core PC protection and  Microsoft Pluton provide the highest level of security for Windows PCs.</a:t>
            </a:r>
          </a:p>
          <a:p>
            <a:pPr marL="491490" indent="-285750">
              <a:spcBef>
                <a:spcPts val="360"/>
              </a:spcBef>
              <a:spcAft>
                <a:spcPts val="960"/>
              </a:spcAft>
              <a:buFont typeface="Arial" panose="020B0604020202020204" pitchFamily="34" charset="0"/>
              <a:buChar char="•"/>
              <a:defRPr/>
            </a:pPr>
            <a:r>
              <a:rPr lang="en-US" sz="1400" b="0" kern="0">
                <a:latin typeface="Segoe Sans Display Semibold" pitchFamily="2" charset="0"/>
                <a:cs typeface="Segoe Sans Display Semibold" pitchFamily="2" charset="0"/>
              </a:rPr>
              <a:t>Windows Studio Effects is also powered by the NPU, giving you more refined videoconferencing experience without dragging down your battery.</a:t>
            </a:r>
          </a:p>
          <a:p>
            <a:pPr marL="491490" indent="-285750">
              <a:spcBef>
                <a:spcPts val="360"/>
              </a:spcBef>
              <a:spcAft>
                <a:spcPts val="960"/>
              </a:spcAft>
              <a:buFont typeface="Arial" panose="020B0604020202020204" pitchFamily="34" charset="0"/>
              <a:buChar char="•"/>
              <a:defRPr/>
            </a:pPr>
            <a:r>
              <a:rPr lang="en-US" sz="1400" b="0" kern="0">
                <a:latin typeface="Segoe Sans Display Semibold" pitchFamily="2" charset="0"/>
                <a:cs typeface="Segoe Sans Display Semibold" pitchFamily="2" charset="0"/>
              </a:rPr>
              <a:t>Live Captions is also powered by the NPU, giving  you not just Live Captions, but the ability to translate 40+ languages into English in real time.</a:t>
            </a:r>
          </a:p>
          <a:p>
            <a:pPr marL="491490" indent="-285750">
              <a:spcBef>
                <a:spcPts val="360"/>
              </a:spcBef>
              <a:spcAft>
                <a:spcPts val="960"/>
              </a:spcAft>
              <a:buFont typeface="Arial" panose="020B0604020202020204" pitchFamily="34" charset="0"/>
              <a:buChar char="•"/>
              <a:defRPr/>
            </a:pPr>
            <a:endParaRPr lang="en-US" sz="1400" b="0" kern="0">
              <a:latin typeface="Segoe Sans Display Semibold" pitchFamily="2" charset="0"/>
              <a:cs typeface="Segoe Sans Display Semibold" pitchFamily="2" charset="0"/>
            </a:endParaRPr>
          </a:p>
          <a:p>
            <a:pPr marL="491490" indent="-285750">
              <a:spcBef>
                <a:spcPts val="360"/>
              </a:spcBef>
              <a:spcAft>
                <a:spcPts val="960"/>
              </a:spcAft>
              <a:buFont typeface="Arial" panose="020B0604020202020204" pitchFamily="34" charset="0"/>
              <a:buChar char="•"/>
              <a:defRPr/>
            </a:pPr>
            <a:endParaRPr lang="en-US" sz="1400" b="0" kern="0">
              <a:latin typeface="Segoe Sans Display Semibold" pitchFamily="2" charset="0"/>
              <a:cs typeface="Segoe Sans Display Semibold" pitchFamily="2" charset="0"/>
            </a:endParaRPr>
          </a:p>
          <a:p>
            <a:pPr marL="491490" indent="-285750">
              <a:spcBef>
                <a:spcPts val="360"/>
              </a:spcBef>
              <a:spcAft>
                <a:spcPts val="960"/>
              </a:spcAft>
              <a:buFont typeface="Arial" panose="020B0604020202020204" pitchFamily="34" charset="0"/>
              <a:buChar char="•"/>
              <a:defRPr/>
            </a:pPr>
            <a:r>
              <a:rPr lang="en-US" sz="1400" b="0" kern="0">
                <a:latin typeface="Segoe Sans Display Semibold" pitchFamily="2" charset="0"/>
                <a:cs typeface="Segoe Sans Display Semibold" pitchFamily="2" charset="0"/>
              </a:rPr>
              <a:t>This is just the beginning. If you get a Copilot+ PC now, you’ll be ready for the next wave of AI innovation, including more apps that leverage the data and AI processing power of the NPU.</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Segoe Sans Display" pitchFamily="2" charset="0"/>
              </a:rPr>
              <a:t>1 Copilot with commercial data protection is available at no additional cost for users with an </a:t>
            </a:r>
            <a:r>
              <a:rPr lang="en-US" sz="1200" err="1">
                <a:solidFill>
                  <a:prstClr val="white"/>
                </a:solidFill>
                <a:latin typeface="Segoe Sans Display" pitchFamily="2" charset="0"/>
              </a:rPr>
              <a:t>Entra</a:t>
            </a:r>
            <a:r>
              <a:rPr lang="en-US" sz="1200">
                <a:solidFill>
                  <a:prstClr val="white"/>
                </a:solidFill>
                <a:latin typeface="Segoe Sans Display" pitchFamily="2" charset="0"/>
              </a:rPr>
              <a:t> ID and an enabled,</a:t>
            </a:r>
            <a:r>
              <a:rPr lang="en-US" sz="1200" u="sng">
                <a:solidFill>
                  <a:prstClr val="white"/>
                </a:solidFill>
                <a:latin typeface="Segoe Sans Display" pitchFamily="2" charset="0"/>
                <a:hlinkClick r:id="rId3">
                  <a:extLst>
                    <a:ext uri="{A12FA001-AC4F-418D-AE19-62706E023703}">
                      <ahyp:hlinkClr xmlns:ahyp="http://schemas.microsoft.com/office/drawing/2018/hyperlinkcolor" val="tx"/>
                    </a:ext>
                  </a:extLst>
                </a:hlinkClick>
              </a:rPr>
              <a:t> eligible Microsoft 365 or Office 365 license</a:t>
            </a:r>
            <a:r>
              <a:rPr lang="en-US" sz="1200">
                <a:solidFill>
                  <a:prstClr val="white"/>
                </a:solidFill>
                <a:latin typeface="Segoe Sans Display" pitchFamily="2" charset="0"/>
              </a:rPr>
              <a:t>. Copilot in Windows (in preview) is available in select global markets and will roll out starting in summer 2024 to Windows 11 PCs in the European Economic Area.</a:t>
            </a:r>
            <a:r>
              <a:rPr lang="en-US" sz="1200">
                <a:solidFill>
                  <a:prstClr val="white"/>
                </a:solidFill>
                <a:latin typeface="Segoe Sans Display" pitchFamily="2" charset="0"/>
                <a:cs typeface="Segoe Sans Display" pitchFamily="2" charset="0"/>
              </a:rPr>
              <a:t>.</a:t>
            </a:r>
            <a:r>
              <a:rPr lang="en-US" sz="1200">
                <a:solidFill>
                  <a:prstClr val="white"/>
                </a:solidFill>
                <a:latin typeface="Segoe Sans Display" pitchFamily="2" charset="0"/>
              </a:rPr>
              <a:t>  </a:t>
            </a:r>
            <a:r>
              <a:rPr lang="en-US" sz="1200" b="1">
                <a:solidFill>
                  <a:prstClr val="white"/>
                </a:solidFill>
                <a:latin typeface="Segoe Sans Display" pitchFamily="2" charset="0"/>
              </a:rPr>
              <a:t>2 </a:t>
            </a:r>
            <a:r>
              <a:rPr lang="en-US" sz="1200">
                <a:solidFill>
                  <a:prstClr val="white"/>
                </a:solidFill>
                <a:latin typeface="Segoe Sans Display" pitchFamily="2" charset="0"/>
              </a:rPr>
              <a:t>Optimized for select languages (English, Chinese (simplified), French, German, Japanese, and Spanish). Content-based and storage limitations apply. </a:t>
            </a:r>
            <a:r>
              <a:rPr lang="en-US" sz="1200">
                <a:solidFill>
                  <a:prstClr val="white"/>
                </a:solidFill>
                <a:latin typeface="Segoe Sans Display" pitchFamily="2" charset="0"/>
                <a:hlinkClick r:id="rId4">
                  <a:extLst>
                    <a:ext uri="{A12FA001-AC4F-418D-AE19-62706E023703}">
                      <ahyp:hlinkClr xmlns:ahyp="http://schemas.microsoft.com/office/drawing/2018/hyperlinkcolor" val="tx"/>
                    </a:ext>
                  </a:extLst>
                </a:hlinkClick>
              </a:rPr>
              <a:t>Learn more</a:t>
            </a:r>
            <a:r>
              <a:rPr lang="en-US" sz="1200">
                <a:solidFill>
                  <a:prstClr val="white"/>
                </a:solidFill>
                <a:latin typeface="Segoe Sans Display" pitchFamily="2" charset="0"/>
              </a:rPr>
              <a:t>. </a:t>
            </a:r>
            <a:r>
              <a:rPr lang="en-US" sz="1200" b="1">
                <a:solidFill>
                  <a:prstClr val="white"/>
                </a:solidFill>
                <a:latin typeface="Segoe Sans Display" pitchFamily="2" charset="0"/>
              </a:rPr>
              <a:t>3</a:t>
            </a:r>
            <a:r>
              <a:rPr lang="en-US" sz="1200">
                <a:solidFill>
                  <a:prstClr val="white"/>
                </a:solidFill>
                <a:latin typeface="Segoe Sans Display" pitchFamily="2" charset="0"/>
              </a:rPr>
              <a:t> Currently supports translation for video and audio subtitles into English from 40+ languages. </a:t>
            </a:r>
            <a:r>
              <a:rPr lang="en-US" sz="1200">
                <a:solidFill>
                  <a:prstClr val="white"/>
                </a:solidFill>
                <a:latin typeface="Segoe Sans Display" pitchFamily="2" charset="0"/>
                <a:hlinkClick r:id="rId4">
                  <a:extLst>
                    <a:ext uri="{A12FA001-AC4F-418D-AE19-62706E023703}">
                      <ahyp:hlinkClr xmlns:ahyp="http://schemas.microsoft.com/office/drawing/2018/hyperlinkcolor" val="tx"/>
                    </a:ext>
                  </a:extLst>
                </a:hlinkClick>
              </a:rPr>
              <a:t>Learn more</a:t>
            </a:r>
            <a:r>
              <a:rPr lang="en-US" sz="1200">
                <a:solidFill>
                  <a:prstClr val="white"/>
                </a:solidFill>
                <a:latin typeface="Segoe Sans Display" pitchFamily="2" charset="0"/>
              </a:rPr>
              <a:t>. </a:t>
            </a:r>
            <a:r>
              <a:rPr lang="en-US" sz="1200" b="1">
                <a:solidFill>
                  <a:prstClr val="white"/>
                </a:solidFill>
                <a:latin typeface="Segoe Sans Display" pitchFamily="2" charset="0"/>
              </a:rPr>
              <a:t>4</a:t>
            </a:r>
            <a:r>
              <a:rPr lang="en-US" sz="1200">
                <a:solidFill>
                  <a:prstClr val="white"/>
                </a:solidFill>
                <a:latin typeface="Segoe Sans Display" pitchFamily="2" charset="0"/>
              </a:rPr>
              <a:t> </a:t>
            </a:r>
            <a:r>
              <a:rPr lang="en-US" sz="1200">
                <a:solidFill>
                  <a:prstClr val="white"/>
                </a:solidFill>
                <a:latin typeface="Segoe Sans Display" pitchFamily="2" charset="0"/>
                <a:cs typeface="Segoe Sans Display" pitchFamily="2" charset="0"/>
              </a:rPr>
              <a:t>Supports English, Chinese, French, German, Italian, Japanese, Korean, Portuguese, Spanish, and Danish</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50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Dell’s first Copilot+ PC powered by Snapdragon® X Series is Latitude 7455.</a:t>
            </a:r>
          </a:p>
          <a:p>
            <a:r>
              <a:rPr lang="en-US" sz="1200"/>
              <a:t>Bringing increased productivity and allows for more time for innovating thanks to advanced AI capabilities. This is game-changing performance with groundbreaking battery life.</a:t>
            </a:r>
          </a:p>
          <a:p>
            <a:endParaRPr lang="en-US" sz="1200"/>
          </a:p>
          <a:p>
            <a:r>
              <a:rPr lang="en-US" sz="1200"/>
              <a:t>Co-Pilot+ PCs are systems equipped with a local version of Co-Pilot allowing them to operate independently of an internet connection. This is ideal for end users that travel frequently for work because the AI features will still work while on airplane mode. </a:t>
            </a:r>
          </a:p>
          <a:p>
            <a:endParaRPr lang="en-US" sz="1200"/>
          </a:p>
          <a:p>
            <a:r>
              <a:rPr lang="en-US" sz="1200"/>
              <a:t>Window’s 11 Pro PCs will require an internet connect to access the new Co-Pilot features native to the Co-Pilot+ PCs.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58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3424"/>
              </a:lnSpc>
            </a:pPr>
            <a:r>
              <a:rPr lang="en-US" sz="1200"/>
              <a:t>Copilot+ PCs deliver the performance and rich AI experiences to help unlock productivity and light up innovation. They all come with layers of out-of-the-box default protection, plus the Microsoft Pluton security processor for Secured-core PC protection. That’s the highest level of security you can get with a Windows PC.</a:t>
            </a:r>
          </a:p>
          <a:p>
            <a:pPr>
              <a:lnSpc>
                <a:spcPct val="153424"/>
              </a:lnSpc>
            </a:pPr>
            <a:endParaRPr lang="en-US" sz="1200"/>
          </a:p>
          <a:p>
            <a:pPr>
              <a:lnSpc>
                <a:spcPct val="153424"/>
              </a:lnSpc>
            </a:pPr>
            <a:r>
              <a:rPr lang="en-US" sz="1200"/>
              <a:t>These PCs easy to deploy and manage like any Windows 11 device.</a:t>
            </a:r>
          </a:p>
          <a:p>
            <a:pPr>
              <a:lnSpc>
                <a:spcPct val="153424"/>
              </a:lnSpc>
            </a:pPr>
            <a:endParaRPr lang="en-US" sz="1200"/>
          </a:p>
          <a:p>
            <a:pPr>
              <a:lnSpc>
                <a:spcPct val="153424"/>
              </a:lnSpc>
            </a:pPr>
            <a:r>
              <a:rPr lang="en-US" sz="1200"/>
              <a:t>Listed here are some of the rich set of features and capabilities that deliver the performance, productivity, security and business-readiness of Copilot+ PCs.</a:t>
            </a:r>
          </a:p>
          <a:p>
            <a:pPr>
              <a:lnSpc>
                <a:spcPct val="153424"/>
              </a:lnSpc>
            </a:pPr>
            <a:endParaRPr lang="en-US" sz="1200"/>
          </a:p>
          <a:p>
            <a:r>
              <a:rPr lang="en-US"/>
              <a:t>Microsoft Defender SmartScreen is a security feature integrated into Windows and Microsoft Edge. It helps protect your device by blocking potentially malicious websites, downloads, and applications. Here are some key points about it:</a:t>
            </a:r>
          </a:p>
          <a:p>
            <a:endParaRPr lang="en-US"/>
          </a:p>
          <a:p>
            <a:pPr>
              <a:buFont typeface="Arial" panose="020B0604020202020204" pitchFamily="34" charset="0"/>
              <a:buChar char="•"/>
            </a:pPr>
            <a:r>
              <a:rPr lang="en-US" b="1">
                <a:hlinkClick r:id="rId3"/>
              </a:rPr>
              <a:t> Protection Against Threats</a:t>
            </a:r>
            <a:r>
              <a:rPr lang="en-US">
                <a:hlinkClick r:id="rId3"/>
              </a:rPr>
              <a:t>: SmartScreen uses reputation-based protection to warn you about potentially harmful sites and files</a:t>
            </a:r>
            <a:r>
              <a:rPr lang="en-US" baseline="30000">
                <a:hlinkClick r:id="rId4"/>
              </a:rPr>
              <a:t>1</a:t>
            </a:r>
            <a:r>
              <a:rPr lang="en-US"/>
              <a:t>.</a:t>
            </a:r>
          </a:p>
          <a:p>
            <a:pPr>
              <a:buFont typeface="Arial" panose="020B0604020202020204" pitchFamily="34" charset="0"/>
              <a:buChar char="•"/>
            </a:pPr>
            <a:r>
              <a:rPr lang="en-US" b="1">
                <a:hlinkClick r:id="rId5"/>
              </a:rPr>
              <a:t> Phishing and Malware Defense</a:t>
            </a:r>
            <a:r>
              <a:rPr lang="en-US">
                <a:hlinkClick r:id="rId5"/>
              </a:rPr>
              <a:t>: It helps block phishing and malware attacks while you browse the web</a:t>
            </a:r>
            <a:r>
              <a:rPr lang="en-US" baseline="30000">
                <a:hlinkClick r:id="rId5"/>
              </a:rPr>
              <a:t>2</a:t>
            </a:r>
            <a:r>
              <a:rPr lang="en-US"/>
              <a:t>.</a:t>
            </a:r>
          </a:p>
          <a:p>
            <a:pPr>
              <a:buFont typeface="Arial" panose="020B0604020202020204" pitchFamily="34" charset="0"/>
              <a:buChar char="•"/>
            </a:pPr>
            <a:r>
              <a:rPr lang="en-US" b="1">
                <a:hlinkClick r:id="rId3"/>
              </a:rPr>
              <a:t> Customizable Settings</a:t>
            </a:r>
            <a:r>
              <a:rPr lang="en-US">
                <a:hlinkClick r:id="rId3"/>
              </a:rPr>
              <a:t>: You can enable or disable SmartScreen through Windows Security settings, Microsoft Edge settings, Internet Properties, Registry Editor, and Group Policy Editor</a:t>
            </a:r>
            <a:r>
              <a:rPr lang="en-US" baseline="30000">
                <a:hlinkClick r:id="rId4"/>
              </a:rPr>
              <a:t>1</a:t>
            </a:r>
            <a:r>
              <a:rPr lang="en-US"/>
              <a:t>.</a:t>
            </a:r>
            <a:endParaRPr lang="en-US" sz="1200"/>
          </a:p>
          <a:p>
            <a:r>
              <a:rPr lang="en-US"/>
              <a:t> </a:t>
            </a:r>
            <a:endParaRPr lang="en-GB"/>
          </a:p>
          <a:p>
            <a:endParaRPr lang="en-GB"/>
          </a:p>
          <a:p>
            <a:r>
              <a:rPr lang="en-US" b="1"/>
              <a:t>Recall</a:t>
            </a:r>
            <a:r>
              <a:rPr lang="en-US"/>
              <a:t>- A feature that watches everything you do and allows you to search through your history using natural language prompts</a:t>
            </a:r>
          </a:p>
          <a:p>
            <a:r>
              <a:rPr lang="en-US" b="1"/>
              <a:t>GPT-4o</a:t>
            </a:r>
            <a:r>
              <a:rPr lang="en-US"/>
              <a:t>- this will be built into Windows and allow you to go much further with the AI portion. Think of voice mode in Scarlett Johanson’s voice plus the ability to understand your voice and have conversations</a:t>
            </a:r>
          </a:p>
          <a:p>
            <a:r>
              <a:rPr lang="en-US" b="1"/>
              <a:t>Small Language Models </a:t>
            </a:r>
            <a:r>
              <a:rPr lang="en-US"/>
              <a:t>– AI is built on Large Language model, This will allow certain models to be dedicated to specific functions</a:t>
            </a:r>
          </a:p>
          <a:p>
            <a:r>
              <a:rPr lang="en-US" b="1"/>
              <a:t>Copilot Runtime </a:t>
            </a:r>
            <a:r>
              <a:rPr lang="en-US"/>
              <a:t>– System Level Code Library the same way Windows 32 was built but with AI</a:t>
            </a:r>
          </a:p>
          <a:p>
            <a:r>
              <a:rPr lang="en-US" b="1"/>
              <a:t>AI  Agents </a:t>
            </a:r>
            <a:r>
              <a:rPr lang="en-US"/>
              <a:t>– Allows you to build complex workflows and intelligent agents based off of your day to day. Sales emails, respond to customer support requests, and how to improve based on feedback</a:t>
            </a:r>
            <a:br>
              <a:rPr lang="en-US"/>
            </a:br>
            <a:r>
              <a:rPr lang="en-US" b="1"/>
              <a:t>Co-Creator for MS Paint </a:t>
            </a:r>
            <a:r>
              <a:rPr lang="en-US"/>
              <a:t>– allows you to start with specific prompts with AI generated pictures and edits. I actually love this feature- you can even doodle a poor drawing &amp; it will glow it up to make it look professionally done. </a:t>
            </a:r>
          </a:p>
          <a:p>
            <a:r>
              <a:rPr lang="en-US" b="1"/>
              <a:t>Real-Time Filtering </a:t>
            </a:r>
            <a:r>
              <a:rPr lang="en-US"/>
              <a:t>– Using the NPU, it allows you to filter your face &amp; eye movement while your camera is on. </a:t>
            </a:r>
          </a:p>
          <a:p>
            <a:endParaRPr lang="en-GB"/>
          </a:p>
          <a:p>
            <a:endParaRPr lang="en-GB"/>
          </a:p>
          <a:p>
            <a:endParaRPr lang="en-GB"/>
          </a:p>
          <a:p>
            <a:pPr marL="228600" marR="0" lvl="0" indent="-228600" algn="l" defTabSz="914363"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Battery life varies based on settings, usage, device and other factors.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When Copilot for Windows is not available or enabled on the device, pressing the Copilot key will launch Windows Search</a:t>
            </a: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hlinkClick r:id="rId6">
                  <a:extLst>
                    <a:ext uri="{A12FA001-AC4F-418D-AE19-62706E023703}">
                      <ahyp:hlinkClr xmlns:ahyp="http://schemas.microsoft.com/office/drawing/2018/hyperlinkcolor" val="tx"/>
                    </a:ext>
                  </a:extLst>
                </a:hlinkClick>
              </a:rPr>
              <a:t>. Learn more</a:t>
            </a: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a:t>
            </a:r>
          </a:p>
          <a:p>
            <a:pPr marL="228600" marR="0" lvl="0" indent="-228600" algn="l" defTabSz="109728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Optimized for select languages (English, Chinese (simplified), French, German, Japanese, and Spanish). Content-based and storage limitations apply. </a:t>
            </a: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hlinkClick r:id="rId7">
                  <a:extLst>
                    <a:ext uri="{A12FA001-AC4F-418D-AE19-62706E023703}">
                      <ahyp:hlinkClr xmlns:ahyp="http://schemas.microsoft.com/office/drawing/2018/hyperlinkcolor" val="tx"/>
                    </a:ext>
                  </a:extLst>
                </a:hlinkClick>
              </a:rPr>
              <a:t>Learn more</a:t>
            </a: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a:t>
            </a:r>
          </a:p>
          <a:p>
            <a:pPr marL="228600" marR="0" lvl="0" indent="-228600" algn="l" defTabSz="109728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Currently supports translation for video and audio subtitles into English from 40+ languages. </a:t>
            </a: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hlinkClick r:id="rId7">
                  <a:extLst>
                    <a:ext uri="{A12FA001-AC4F-418D-AE19-62706E023703}">
                      <ahyp:hlinkClr xmlns:ahyp="http://schemas.microsoft.com/office/drawing/2018/hyperlinkcolor" val="tx"/>
                    </a:ext>
                  </a:extLst>
                </a:hlinkClick>
              </a:rPr>
              <a:t>Learn more</a:t>
            </a: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  </a:t>
            </a:r>
          </a:p>
          <a:p>
            <a:pPr marL="228600" marR="0" lvl="0" indent="-228600" algn="l" defTabSz="109728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Sold separately. Copilot Studio Preview is available with Microsoft 365 Business Standard, Business Premium or  Microsoft 365 E3/E5.</a:t>
            </a:r>
          </a:p>
          <a:p>
            <a:pPr marL="228600" marR="0" lvl="0" indent="-228600" algn="l" defTabSz="109728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lumMod val="85000"/>
                  </a:srgbClr>
                </a:solidFill>
                <a:effectLst/>
                <a:uLnTx/>
                <a:uFillTx/>
                <a:latin typeface="Arial"/>
                <a:ea typeface="+mn-ea"/>
                <a:cs typeface="+mn-cs"/>
              </a:rPr>
              <a:t>Sold separately. Microsoft 365 Business Standard, Business Premium or  Microsoft 365 E3/E5 required.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51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53424"/>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Shield your most sensitive data with Secured-core PC protection including the Microsoft Pluton security processor and an NPU to enable highly secure and performant AI processes.</a:t>
            </a:r>
          </a:p>
          <a:p>
            <a:endParaRPr lang="en-GB"/>
          </a:p>
          <a:p>
            <a:pPr>
              <a:defRPr/>
            </a:pPr>
            <a:r>
              <a:rPr lang="en-US" sz="1100" b="1">
                <a:cs typeface="Segoe Sans Display" pitchFamily="2" charset="0"/>
              </a:rPr>
              <a:t>Secured-core PCs and Pluton are two distinct, complementary Windows security offerings that can be used together for more comprehensive protection.</a:t>
            </a:r>
          </a:p>
          <a:p>
            <a:pPr marL="171450" indent="-171450">
              <a:buFontTx/>
              <a:buChar char="-"/>
              <a:defRPr/>
            </a:pPr>
            <a:r>
              <a:rPr lang="en-US" sz="1200">
                <a:cs typeface="Segoe Sans Display" pitchFamily="2" charset="0"/>
              </a:rPr>
              <a:t>Pluton is a security processor that is embedded into the silicon of a CPU. (Chip-to-cloud OS security strategy)</a:t>
            </a:r>
          </a:p>
          <a:p>
            <a:pPr marL="171450" indent="-171450">
              <a:buFontTx/>
              <a:buChar char="-"/>
              <a:defRPr/>
            </a:pPr>
            <a:endParaRPr lang="en-US" sz="1200">
              <a:cs typeface="Segoe Sans Display" pitchFamily="2" charset="0"/>
            </a:endParaRPr>
          </a:p>
          <a:p>
            <a:pPr marL="628650" lvl="1" indent="-171450">
              <a:buFontTx/>
              <a:buChar char="-"/>
              <a:defRPr/>
            </a:pPr>
            <a:r>
              <a:rPr lang="en-US" sz="1200">
                <a:cs typeface="Segoe Sans Display" pitchFamily="2" charset="0"/>
              </a:rPr>
              <a:t>Microsoft Pluton is designed by Microsoft and built by silicon partners, MFST Pluton in a secure </a:t>
            </a:r>
            <a:r>
              <a:rPr lang="en-US" sz="1200" err="1">
                <a:cs typeface="Segoe Sans Display" pitchFamily="2" charset="0"/>
              </a:rPr>
              <a:t>cypto</a:t>
            </a:r>
            <a:r>
              <a:rPr lang="en-US" sz="1200">
                <a:cs typeface="Segoe Sans Display" pitchFamily="2" charset="0"/>
              </a:rPr>
              <a:t>-processor built into the COU for security at the core to ensure code integrity and the latest protection with updates delivered by Microsoft through Windows update. Pluton protects credentials, identities, personal data and encryption keys. Information is significantly harder to be removed even if an attacker has installed malware or has complete physical possession of the PC. </a:t>
            </a:r>
          </a:p>
          <a:p>
            <a:pPr marL="628650" lvl="1" indent="-171450">
              <a:buFontTx/>
              <a:buChar char="-"/>
              <a:defRPr/>
            </a:pPr>
            <a:endParaRPr lang="en-US" sz="1200">
              <a:cs typeface="Segoe Sans Display" pitchFamily="2" charset="0"/>
            </a:endParaRPr>
          </a:p>
          <a:p>
            <a:pPr>
              <a:defRPr/>
            </a:pPr>
            <a:r>
              <a:rPr lang="en-US" sz="1200">
                <a:cs typeface="Segoe Sans Display" pitchFamily="2" charset="0"/>
              </a:rPr>
              <a:t>- Secured-core PCs are defined as computers that provide the highest level of Windows protection across firmware, the OS, hardware, identities, and data by default. Secured-core PCs were initially designed for people in data-sensitive roles and industries, and now the same level of protection is available to everyone with Copilot+ PCs.</a:t>
            </a:r>
          </a:p>
          <a:p>
            <a:pPr>
              <a:defRPr/>
            </a:pPr>
            <a:endParaRPr lang="en-US" sz="1200" b="1">
              <a:cs typeface="Segoe Sans Display" pitchFamily="2" charset="0"/>
            </a:endParaRPr>
          </a:p>
          <a:p>
            <a:pPr>
              <a:defRPr/>
            </a:pPr>
            <a:r>
              <a:rPr lang="en-US" sz="1200" b="1">
                <a:cs typeface="Segoe Sans Display" pitchFamily="2" charset="0"/>
              </a:rPr>
              <a:t>Note that TPM 2.0 is a requirement for every new Windows 11 device, including Copilot+ PCs. </a:t>
            </a:r>
          </a:p>
          <a:p>
            <a:pPr>
              <a:defRPr/>
            </a:pPr>
            <a:endParaRPr lang="en-US" sz="1200">
              <a:cs typeface="Segoe Sans Display" pitchFamily="2" charset="0"/>
            </a:endParaRPr>
          </a:p>
          <a:p>
            <a:pPr>
              <a:defRPr/>
            </a:pPr>
            <a:r>
              <a:rPr lang="en-US" sz="1200">
                <a:cs typeface="Segoe Sans Display" pitchFamily="2" charset="0"/>
              </a:rPr>
              <a:t>Microsoft Pluton and TPM (Trusted Platform Module) 2.0 are both security technologies, but they differ in several ways and can be used separately or together.</a:t>
            </a:r>
          </a:p>
          <a:p>
            <a:pPr>
              <a:defRPr/>
            </a:pPr>
            <a:endParaRPr lang="en-US" sz="1200"/>
          </a:p>
          <a:p>
            <a:pPr marL="285750" indent="-285750">
              <a:buFont typeface="Arial"/>
              <a:buChar char="•"/>
              <a:defRPr/>
            </a:pPr>
            <a:r>
              <a:rPr lang="en-US" sz="1200" b="1"/>
              <a:t>Integration</a:t>
            </a:r>
            <a:r>
              <a:rPr lang="en-US" sz="1200"/>
              <a:t>: TPM is a separate hardware component used to securely store sensitive information on Windows PCs, while Pluton is built directly into the CPU.</a:t>
            </a:r>
          </a:p>
          <a:p>
            <a:pPr marL="285750" indent="-285750">
              <a:buFont typeface="Arial"/>
              <a:buChar char="•"/>
              <a:defRPr/>
            </a:pPr>
            <a:endParaRPr lang="en-US" sz="1200">
              <a:cs typeface="Segoe Sans Display" pitchFamily="2" charset="0"/>
            </a:endParaRPr>
          </a:p>
          <a:p>
            <a:pPr marL="285750" indent="-285750">
              <a:buFont typeface="Arial"/>
              <a:buChar char="•"/>
              <a:defRPr/>
            </a:pPr>
            <a:r>
              <a:rPr lang="en-US" sz="1200" b="1"/>
              <a:t>Functionality:</a:t>
            </a:r>
            <a:r>
              <a:rPr lang="en-US" sz="1200"/>
              <a:t> Microsoft Pluton provides the functionality of the Trusted Platform Module (TPM), establishing the silicon root of trust. It supports the TPM 2.0 industry standard, allowing  organizations to benefit from enhanced security in Windows features that rely on TPM, including BitLocker, Windows Hello, and Windows Defender System Guard.</a:t>
            </a:r>
          </a:p>
          <a:p>
            <a:pPr marL="285750" indent="-285750">
              <a:buFont typeface="Arial"/>
              <a:buChar char="•"/>
              <a:defRPr/>
            </a:pPr>
            <a:endParaRPr lang="en-US" sz="1200">
              <a:cs typeface="Segoe Sans Display" pitchFamily="2" charset="0"/>
            </a:endParaRPr>
          </a:p>
          <a:p>
            <a:pPr marL="285750" indent="-285750">
              <a:buFont typeface="Arial"/>
              <a:buChar char="•"/>
              <a:defRPr/>
            </a:pPr>
            <a:r>
              <a:rPr lang="en-US" sz="1200" b="1"/>
              <a:t>Security:</a:t>
            </a:r>
            <a:r>
              <a:rPr lang="en-US" sz="1200"/>
              <a:t> Credentials, encryption keys, and other sensitive information can’t be easily extracted from Pluton, even if an attacker installs malware or has complete physical possession of the device. Storing sensitive data like encryption keys securely within the Pluton processor, which is isolated from the rest of the system, helps ensure that emerging attack techniques such as speculative execution can’t access key material</a:t>
            </a:r>
          </a:p>
          <a:p>
            <a:pPr marL="285750" indent="-285750">
              <a:buFont typeface="Arial"/>
              <a:buChar char="•"/>
              <a:defRPr/>
            </a:pPr>
            <a:endParaRPr lang="en-US" sz="1200">
              <a:cs typeface="Segoe Sans Display" pitchFamily="2" charset="0"/>
            </a:endParaRPr>
          </a:p>
          <a:p>
            <a:pPr marL="285750" indent="-285750">
              <a:buFont typeface="Arial"/>
              <a:buChar char="•"/>
              <a:defRPr/>
            </a:pPr>
            <a:r>
              <a:rPr lang="en-US" sz="1200" b="1"/>
              <a:t>Updates: </a:t>
            </a:r>
            <a:r>
              <a:rPr lang="en-US" sz="1200"/>
              <a:t>Pluton solves the major security challenge of keeping its own root-of-trust firmware up to date across the entire PC ecosystem, by delivering firmware updates from Windows Update. This is different from TPM firmware, which gets updates from various sources.</a:t>
            </a:r>
          </a:p>
          <a:p>
            <a:pPr marL="285750" indent="-285750">
              <a:buFont typeface="Arial"/>
              <a:buChar char="•"/>
              <a:defRPr/>
            </a:pPr>
            <a:endParaRPr lang="en-US" sz="1200">
              <a:cs typeface="Segoe Sans Display" pitchFamily="2" charset="0"/>
            </a:endParaRPr>
          </a:p>
          <a:p>
            <a:pPr marL="285750" indent="-285750">
              <a:buFont typeface="Arial"/>
              <a:buChar char="•"/>
              <a:defRPr/>
            </a:pPr>
            <a:r>
              <a:rPr lang="en-US" sz="1200" b="1"/>
              <a:t>Usage:</a:t>
            </a:r>
            <a:r>
              <a:rPr lang="en-US" sz="1200"/>
              <a:t> Microsoft Pluton can be used as a TPM, or in conjunction with a TPM3. Although Pluton builds security directly into the CPU, device manufacturers may choose to use a discrete TPM as the default TPM, while having Pluton available to the system as a security processor for use cases beyond the TPM.</a:t>
            </a:r>
            <a:endParaRPr lang="en-US" sz="1200">
              <a:cs typeface="Segoe Sans Display" pitchFamily="2"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F4E-B8B6-45A3-A449-D86498D6B4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349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171" y="6172200"/>
            <a:ext cx="2743200" cy="356618"/>
          </a:xfrm>
          <a:prstGeom prst="rect">
            <a:avLst/>
          </a:prstGeom>
        </p:spPr>
      </p:pic>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381000" y="4204926"/>
            <a:ext cx="7971108" cy="723900"/>
          </a:xfrm>
          <a:prstGeom prst="rect">
            <a:avLst/>
          </a:prstGeom>
        </p:spPr>
        <p:txBody>
          <a:bodyPr lIns="0" tIns="0" rIns="0" bIns="0"/>
          <a:lstStyle>
            <a:lvl1pPr marL="0" indent="0" algn="l">
              <a:lnSpc>
                <a:spcPct val="100000"/>
              </a:lnSpc>
              <a:spcBef>
                <a:spcPts val="0"/>
              </a:spcBef>
              <a:buNone/>
              <a:defRPr sz="1800">
                <a:solidFill>
                  <a:schemeClr val="tx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2E5D8143-A159-4278-916B-DB3850ADE74C}"/>
              </a:ext>
              <a:ext uri="{C183D7F6-B498-43B3-948B-1728B52AA6E4}">
                <adec:decorative xmlns:adec="http://schemas.microsoft.com/office/drawing/2017/decorative" val="1"/>
              </a:ext>
            </a:extLst>
          </p:cNvPr>
          <p:cNvSpPr>
            <a:spLocks noChangeAspect="1"/>
          </p:cNvSpPr>
          <p:nvPr/>
        </p:nvSpPr>
        <p:spPr>
          <a:xfrm>
            <a:off x="381000" y="3429000"/>
            <a:ext cx="457200" cy="1143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8" name="Title 1">
            <a:extLst>
              <a:ext uri="{FF2B5EF4-FFF2-40B4-BE49-F238E27FC236}">
                <a16:creationId xmlns:a16="http://schemas.microsoft.com/office/drawing/2014/main" id="{47F5323D-6831-4D66-AAB2-4C1920E06475}"/>
              </a:ext>
            </a:extLst>
          </p:cNvPr>
          <p:cNvSpPr>
            <a:spLocks noGrp="1"/>
          </p:cNvSpPr>
          <p:nvPr>
            <p:ph type="title"/>
          </p:nvPr>
        </p:nvSpPr>
        <p:spPr>
          <a:xfrm>
            <a:off x="381000" y="1738312"/>
            <a:ext cx="7969282" cy="1495794"/>
          </a:xfrm>
          <a:prstGeom prst="rect">
            <a:avLst/>
          </a:prstGeom>
        </p:spPr>
        <p:txBody>
          <a:bodyPr wrap="square" lIns="0" tIns="0" rIns="0" bIns="0" anchor="b" anchorCtr="0">
            <a:spAutoFit/>
          </a:bodyPr>
          <a:lstStyle>
            <a:lvl1pPr>
              <a:defRPr lang="en-US" sz="5400" dirty="0">
                <a:solidFill>
                  <a:srgbClr val="E5F8FF"/>
                </a:solidFill>
                <a:latin typeface="Arial Nova Light" panose="020B03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6972956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 bar w/patter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800100"/>
            <a:ext cx="4800600" cy="886397"/>
          </a:xfrm>
          <a:prstGeom prst="rect">
            <a:avLst/>
          </a:prstGeom>
        </p:spPr>
        <p:txBody>
          <a:bodyPr wrap="square" lIns="0" tIns="0" rIns="0" bIns="0" anchor="t" anchorCtr="0">
            <a:spAutoFit/>
          </a:bodyPr>
          <a:lstStyle>
            <a:lvl1pPr>
              <a:defRPr lang="en-US" sz="3200" dirty="0">
                <a:solidFill>
                  <a:schemeClr val="tx2"/>
                </a:solidFill>
              </a:defRPr>
            </a:lvl1pPr>
          </a:lstStyle>
          <a:p>
            <a:pPr marL="0" lvl="0"/>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18" name="Rectangle 17">
            <a:extLst>
              <a:ext uri="{FF2B5EF4-FFF2-40B4-BE49-F238E27FC236}">
                <a16:creationId xmlns:a16="http://schemas.microsoft.com/office/drawing/2014/main" id="{961E767C-1F50-4D42-AF6A-E15CED75F7A5}"/>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solidFill>
            </a:endParaRPr>
          </a:p>
        </p:txBody>
      </p:sp>
    </p:spTree>
    <p:extLst>
      <p:ext uri="{BB962C8B-B14F-4D97-AF65-F5344CB8AC3E}">
        <p14:creationId xmlns:p14="http://schemas.microsoft.com/office/powerpoint/2010/main" val="62086358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 bar w/photo half blu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12192000" cy="3429000"/>
          </a:xfrm>
          <a:prstGeom prst="rect">
            <a:avLst/>
          </a:prstGeom>
          <a:solidFill>
            <a:srgbClr val="0D32A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12192000" cy="342900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381000" y="3829050"/>
            <a:ext cx="457200" cy="114300"/>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solidFill>
            </a:endParaRPr>
          </a:p>
        </p:txBody>
      </p:sp>
      <p:sp>
        <p:nvSpPr>
          <p:cNvPr id="2" name="Title 1"/>
          <p:cNvSpPr>
            <a:spLocks noGrp="1"/>
          </p:cNvSpPr>
          <p:nvPr>
            <p:ph type="title"/>
          </p:nvPr>
        </p:nvSpPr>
        <p:spPr>
          <a:xfrm>
            <a:off x="381569" y="4229100"/>
            <a:ext cx="4800600" cy="886397"/>
          </a:xfrm>
          <a:prstGeom prst="rect">
            <a:avLst/>
          </a:prstGeom>
        </p:spPr>
        <p:txBody>
          <a:bodyPr wrap="square" lIns="0" tIns="0" rIns="0" bIns="0" anchor="t" anchorCtr="0">
            <a:spAutoFit/>
          </a:bodyPr>
          <a:lstStyle>
            <a:lvl1pPr>
              <a:defRPr lang="en-US" sz="3200" dirty="0">
                <a:solidFill>
                  <a:schemeClr val="tx2"/>
                </a:solidFill>
              </a:defRPr>
            </a:lvl1pPr>
          </a:lstStyle>
          <a:p>
            <a:pPr marL="0" lvl="0"/>
            <a:r>
              <a:rPr lang="en-US"/>
              <a:t>Click to edit Master title style</a:t>
            </a:r>
          </a:p>
        </p:txBody>
      </p:sp>
      <p:sp>
        <p:nvSpPr>
          <p:cNvPr id="9" name="Content Placeholder 9">
            <a:extLst>
              <a:ext uri="{FF2B5EF4-FFF2-40B4-BE49-F238E27FC236}">
                <a16:creationId xmlns:a16="http://schemas.microsoft.com/office/drawing/2014/main" id="{22707C3E-AA17-F74E-2CC0-F61663C5E36B}"/>
              </a:ext>
            </a:extLst>
          </p:cNvPr>
          <p:cNvSpPr>
            <a:spLocks noGrp="1"/>
          </p:cNvSpPr>
          <p:nvPr>
            <p:ph sz="quarter" idx="14"/>
          </p:nvPr>
        </p:nvSpPr>
        <p:spPr>
          <a:xfrm>
            <a:off x="6096000" y="3829050"/>
            <a:ext cx="5715000" cy="2343150"/>
          </a:xfrm>
          <a:prstGeom prst="rect">
            <a:avLst/>
          </a:prstGeom>
        </p:spPr>
        <p:txBody>
          <a:bodyPr lIns="0" tIns="0" rIns="0" bIns="0"/>
          <a:lstStyle>
            <a:lvl1pPr marL="0" indent="0">
              <a:lnSpc>
                <a:spcPct val="100000"/>
              </a:lnSpc>
              <a:spcBef>
                <a:spcPts val="1800"/>
              </a:spcBef>
              <a:buClr>
                <a:srgbClr val="808080"/>
              </a:buClr>
              <a:buNone/>
              <a:defRPr sz="1800" b="0">
                <a:solidFill>
                  <a:schemeClr val="tx2"/>
                </a:solidFill>
              </a:defRPr>
            </a:lvl1pPr>
            <a:lvl2pPr marL="228594" indent="-228594">
              <a:lnSpc>
                <a:spcPct val="100000"/>
              </a:lnSpc>
              <a:spcBef>
                <a:spcPts val="1200"/>
              </a:spcBef>
              <a:buClr>
                <a:srgbClr val="80C7FB"/>
              </a:buClr>
              <a:buFont typeface="Arial" panose="020B0604020202020204" pitchFamily="34" charset="0"/>
              <a:buChar char="•"/>
              <a:defRPr sz="1600" b="0">
                <a:solidFill>
                  <a:schemeClr val="tx2"/>
                </a:solidFill>
              </a:defRPr>
            </a:lvl2pPr>
            <a:lvl3pPr marL="685783" indent="-228594">
              <a:lnSpc>
                <a:spcPct val="100000"/>
              </a:lnSpc>
              <a:spcBef>
                <a:spcPts val="600"/>
              </a:spcBef>
              <a:buClr>
                <a:srgbClr val="80C7FB"/>
              </a:buClr>
              <a:buFont typeface="Arial" panose="020B0604020202020204" pitchFamily="34" charset="0"/>
              <a:buChar char="–"/>
              <a:defRPr sz="1200" b="0">
                <a:solidFill>
                  <a:schemeClr val="tx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Subtitle 2">
            <a:extLst>
              <a:ext uri="{FF2B5EF4-FFF2-40B4-BE49-F238E27FC236}">
                <a16:creationId xmlns:a16="http://schemas.microsoft.com/office/drawing/2014/main" id="{7EC10F5B-4C21-AEA3-115E-942A040690DC}"/>
              </a:ext>
            </a:extLst>
          </p:cNvPr>
          <p:cNvSpPr>
            <a:spLocks noGrp="1"/>
          </p:cNvSpPr>
          <p:nvPr>
            <p:ph type="subTitle" idx="10"/>
          </p:nvPr>
        </p:nvSpPr>
        <p:spPr>
          <a:xfrm>
            <a:off x="381000" y="5600700"/>
            <a:ext cx="4800600" cy="571500"/>
          </a:xfrm>
          <a:prstGeom prst="rect">
            <a:avLst/>
          </a:prstGeom>
        </p:spPr>
        <p:txBody>
          <a:bodyPr wrap="square" lIns="0" tIns="0" rIns="0" bIns="0" anchor="t" anchorCtr="0">
            <a:noAutofit/>
          </a:bodyPr>
          <a:lstStyle>
            <a:lvl1pPr marL="0" indent="0" algn="l">
              <a:lnSpc>
                <a:spcPct val="100000"/>
              </a:lnSpc>
              <a:spcBef>
                <a:spcPts val="1200"/>
              </a:spcBef>
              <a:buNone/>
              <a:defRPr sz="1800">
                <a:solidFill>
                  <a:srgbClr val="80C7FB"/>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57948061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381000" y="4343400"/>
            <a:ext cx="8001000" cy="1495794"/>
          </a:xfrm>
          <a:prstGeom prst="rect">
            <a:avLst/>
          </a:prstGeom>
        </p:spPr>
        <p:txBody>
          <a:bodyPr wrap="square" lIns="0" tIns="0" rIns="0" bIns="0" anchor="b" anchorCtr="0">
            <a:spAutoFit/>
          </a:bodyPr>
          <a:lstStyle>
            <a:lvl1pPr>
              <a:defRPr lang="en-US" sz="5400" dirty="0">
                <a:solidFill>
                  <a:srgbClr val="E4FFD6"/>
                </a:solidFill>
              </a:defRPr>
            </a:lvl1pPr>
          </a:lstStyle>
          <a:p>
            <a:pPr lvl="0"/>
            <a:r>
              <a:rPr lang="en-US"/>
              <a:t>Click to edit Master title style</a:t>
            </a:r>
          </a:p>
        </p:txBody>
      </p:sp>
      <p:sp>
        <p:nvSpPr>
          <p:cNvPr id="107" name="Rectangle 106">
            <a:extLst>
              <a:ext uri="{FF2B5EF4-FFF2-40B4-BE49-F238E27FC236}">
                <a16:creationId xmlns:a16="http://schemas.microsoft.com/office/drawing/2014/main" id="{8AEE0513-2CC5-4407-B582-332F61D61C1B}"/>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35C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108" name="Text Placeholder 2">
            <a:extLst>
              <a:ext uri="{FF2B5EF4-FFF2-40B4-BE49-F238E27FC236}">
                <a16:creationId xmlns:a16="http://schemas.microsoft.com/office/drawing/2014/main" id="{581EB6DF-C2AD-463C-A014-FD1AA6D95B2B}"/>
              </a:ext>
            </a:extLst>
          </p:cNvPr>
          <p:cNvSpPr>
            <a:spLocks noGrp="1"/>
          </p:cNvSpPr>
          <p:nvPr>
            <p:ph type="body" sz="quarter" idx="10"/>
          </p:nvPr>
        </p:nvSpPr>
        <p:spPr>
          <a:xfrm>
            <a:off x="1066799" y="349478"/>
            <a:ext cx="7315201" cy="215444"/>
          </a:xfrm>
          <a:prstGeom prst="rect">
            <a:avLst/>
          </a:prstGeom>
        </p:spPr>
        <p:txBody>
          <a:bodyPr lIns="0" tIns="0" rIns="0" bIns="0">
            <a:spAutoFit/>
          </a:bodyPr>
          <a:lstStyle>
            <a:lvl1pPr marL="0" indent="0">
              <a:lnSpc>
                <a:spcPct val="100000"/>
              </a:lnSpc>
              <a:buNone/>
              <a:defRPr sz="1400" cap="all" spc="300" baseline="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Tree>
    <p:extLst>
      <p:ext uri="{BB962C8B-B14F-4D97-AF65-F5344CB8AC3E}">
        <p14:creationId xmlns:p14="http://schemas.microsoft.com/office/powerpoint/2010/main" val="4585422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green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381000" y="4343400"/>
            <a:ext cx="5715000" cy="1495794"/>
          </a:xfrm>
          <a:prstGeom prst="rect">
            <a:avLst/>
          </a:prstGeom>
        </p:spPr>
        <p:txBody>
          <a:bodyPr wrap="square" lIns="0" tIns="0" rIns="0" bIns="0" anchor="b" anchorCtr="0">
            <a:spAutoFit/>
          </a:bodyPr>
          <a:lstStyle>
            <a:lvl1pPr>
              <a:defRPr lang="en-US" sz="5400" dirty="0">
                <a:solidFill>
                  <a:srgbClr val="E4FFD6"/>
                </a:solidFill>
                <a:effectLst>
                  <a:glow rad="127000">
                    <a:srgbClr val="247554"/>
                  </a:glow>
                </a:effectLst>
              </a:defRPr>
            </a:lvl1pPr>
          </a:lstStyle>
          <a:p>
            <a:pPr lvl="0"/>
            <a:r>
              <a:rPr lang="en-US"/>
              <a:t>Click to edit Master title style</a:t>
            </a:r>
          </a:p>
        </p:txBody>
      </p:sp>
      <p:sp>
        <p:nvSpPr>
          <p:cNvPr id="107" name="Rectangle 106">
            <a:extLst>
              <a:ext uri="{FF2B5EF4-FFF2-40B4-BE49-F238E27FC236}">
                <a16:creationId xmlns:a16="http://schemas.microsoft.com/office/drawing/2014/main" id="{8AEE0513-2CC5-4407-B582-332F61D61C1B}"/>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37CC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108" name="Text Placeholder 2">
            <a:extLst>
              <a:ext uri="{FF2B5EF4-FFF2-40B4-BE49-F238E27FC236}">
                <a16:creationId xmlns:a16="http://schemas.microsoft.com/office/drawing/2014/main" id="{581EB6DF-C2AD-463C-A014-FD1AA6D95B2B}"/>
              </a:ext>
            </a:extLst>
          </p:cNvPr>
          <p:cNvSpPr>
            <a:spLocks noGrp="1"/>
          </p:cNvSpPr>
          <p:nvPr>
            <p:ph type="body" sz="quarter" idx="10"/>
          </p:nvPr>
        </p:nvSpPr>
        <p:spPr>
          <a:xfrm>
            <a:off x="1066799" y="349478"/>
            <a:ext cx="7315201" cy="215444"/>
          </a:xfrm>
          <a:prstGeom prst="rect">
            <a:avLst/>
          </a:prstGeom>
        </p:spPr>
        <p:txBody>
          <a:bodyPr lIns="0" tIns="0" rIns="0" bIns="0">
            <a:spAutoFit/>
          </a:bodyPr>
          <a:lstStyle>
            <a:lvl1pPr marL="0" indent="0">
              <a:lnSpc>
                <a:spcPct val="100000"/>
              </a:lnSpc>
              <a:buNone/>
              <a:defRPr sz="1400" cap="all" spc="300" baseline="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Tree>
    <p:extLst>
      <p:ext uri="{BB962C8B-B14F-4D97-AF65-F5344CB8AC3E}">
        <p14:creationId xmlns:p14="http://schemas.microsoft.com/office/powerpoint/2010/main" val="328075655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ide ba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800100"/>
            <a:ext cx="2286000" cy="1329595"/>
          </a:xfrm>
          <a:prstGeom prst="rect">
            <a:avLst/>
          </a:prstGeom>
        </p:spPr>
        <p:txBody>
          <a:bodyPr wrap="square" lIns="0" tIns="0" rIns="0" bIns="0">
            <a:spAutoFit/>
          </a:bodyPr>
          <a:lstStyle>
            <a:lvl1pPr>
              <a:defRPr sz="3200">
                <a:solidFill>
                  <a:srgbClr val="E4FFD6"/>
                </a:solidFill>
                <a:latin typeface="+mj-lt"/>
              </a:defRPr>
            </a:lvl1pPr>
          </a:lstStyle>
          <a:p>
            <a:r>
              <a:rPr lang="en-US"/>
              <a:t>Click to edit Master title style</a:t>
            </a:r>
          </a:p>
        </p:txBody>
      </p:sp>
      <p:sp>
        <p:nvSpPr>
          <p:cNvPr id="3" name="Content Placeholder 2"/>
          <p:cNvSpPr>
            <a:spLocks noGrp="1"/>
          </p:cNvSpPr>
          <p:nvPr>
            <p:ph idx="1"/>
          </p:nvPr>
        </p:nvSpPr>
        <p:spPr>
          <a:xfrm>
            <a:off x="3467100" y="400050"/>
            <a:ext cx="8382000" cy="5829300"/>
          </a:xfrm>
          <a:prstGeom prst="rect">
            <a:avLst/>
          </a:prstGeom>
        </p:spPr>
        <p:txBody>
          <a:bodyPr lIns="0" tIns="0" rIns="0" bIns="0" anchor="ctr" anchorCtr="0"/>
          <a:lstStyle>
            <a:lvl1pPr marL="228594" indent="-228594">
              <a:lnSpc>
                <a:spcPct val="100000"/>
              </a:lnSpc>
              <a:spcBef>
                <a:spcPts val="12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600"/>
              </a:spcBef>
              <a:buClr>
                <a:srgbClr val="808080"/>
              </a:buClr>
              <a:buFont typeface="Arial" panose="020B0604020202020204" pitchFamily="34" charset="0"/>
              <a:buChar char="–"/>
              <a:defRPr sz="1800">
                <a:solidFill>
                  <a:schemeClr val="bg2"/>
                </a:solidFill>
                <a:latin typeface="Arial" panose="020B0604020202020204" pitchFamily="34" charset="0"/>
              </a:defRPr>
            </a:lvl2pPr>
            <a:lvl3pPr marL="1066773" indent="-152396">
              <a:lnSpc>
                <a:spcPct val="100000"/>
              </a:lnSpc>
              <a:spcBef>
                <a:spcPts val="600"/>
              </a:spcBef>
              <a:buClr>
                <a:srgbClr val="808080"/>
              </a:buClr>
              <a:buFont typeface="Arial" panose="020B0604020202020204" pitchFamily="34" charset="0"/>
              <a:buChar char="▪"/>
              <a:defRPr sz="1400">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381000" y="2514600"/>
            <a:ext cx="2286000" cy="3714750"/>
          </a:xfrm>
          <a:prstGeom prst="rect">
            <a:avLst/>
          </a:prstGeom>
        </p:spPr>
        <p:txBody>
          <a:bodyPr wrap="square" lIns="0" tIns="0" rIns="0" bIns="0">
            <a:noAutofit/>
          </a:bodyPr>
          <a:lstStyle>
            <a:lvl1pPr marL="0" indent="0" algn="l">
              <a:lnSpc>
                <a:spcPct val="100000"/>
              </a:lnSpc>
              <a:spcBef>
                <a:spcPts val="1200"/>
              </a:spcBef>
              <a:buNone/>
              <a:defRPr sz="1600">
                <a:solidFill>
                  <a:srgbClr val="9FFF99"/>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62660152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de bar green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800100"/>
            <a:ext cx="2286000" cy="1329595"/>
          </a:xfrm>
          <a:prstGeom prst="rect">
            <a:avLst/>
          </a:prstGeom>
        </p:spPr>
        <p:txBody>
          <a:bodyPr wrap="square" lIns="0" tIns="0" rIns="0" bIns="0">
            <a:spAutoFit/>
          </a:bodyPr>
          <a:lstStyle>
            <a:lvl1pPr>
              <a:defRPr sz="3200">
                <a:solidFill>
                  <a:srgbClr val="E4FFD6"/>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381000" y="2514600"/>
            <a:ext cx="2286000" cy="3714750"/>
          </a:xfrm>
          <a:prstGeom prst="rect">
            <a:avLst/>
          </a:prstGeom>
        </p:spPr>
        <p:txBody>
          <a:bodyPr wrap="square" lIns="0" tIns="0" rIns="0" bIns="0">
            <a:noAutofit/>
          </a:bodyPr>
          <a:lstStyle>
            <a:lvl1pPr marL="0" indent="0" algn="l">
              <a:lnSpc>
                <a:spcPct val="100000"/>
              </a:lnSpc>
              <a:spcBef>
                <a:spcPts val="1200"/>
              </a:spcBef>
              <a:buNone/>
              <a:defRPr sz="1600">
                <a:solidFill>
                  <a:srgbClr val="9FFF99"/>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Picture Placeholder 6">
            <a:extLst>
              <a:ext uri="{FF2B5EF4-FFF2-40B4-BE49-F238E27FC236}">
                <a16:creationId xmlns:a16="http://schemas.microsoft.com/office/drawing/2014/main" id="{9FF4B414-00F5-1172-09E9-197EF6C8CF84}"/>
              </a:ext>
            </a:extLst>
          </p:cNvPr>
          <p:cNvSpPr>
            <a:spLocks noGrp="1"/>
          </p:cNvSpPr>
          <p:nvPr>
            <p:ph type="pic" sz="quarter" idx="11"/>
          </p:nvPr>
        </p:nvSpPr>
        <p:spPr>
          <a:xfrm>
            <a:off x="3009900" y="0"/>
            <a:ext cx="9182100" cy="68580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69113542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p bar gree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7DF1CB-5F39-48E0-B2DB-764E018FDB2D}"/>
              </a:ext>
            </a:extLst>
          </p:cNvPr>
          <p:cNvSpPr/>
          <p:nvPr/>
        </p:nvSpPr>
        <p:spPr>
          <a:xfrm>
            <a:off x="0" y="0"/>
            <a:ext cx="12192000" cy="3429000"/>
          </a:xfrm>
          <a:prstGeom prst="rect">
            <a:avLst/>
          </a:prstGeom>
          <a:solidFill>
            <a:srgbClr val="24473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solidFill>
            </a:endParaRPr>
          </a:p>
        </p:txBody>
      </p:sp>
      <p:sp>
        <p:nvSpPr>
          <p:cNvPr id="2" name="Title 1"/>
          <p:cNvSpPr>
            <a:spLocks noGrp="1"/>
          </p:cNvSpPr>
          <p:nvPr>
            <p:ph type="title"/>
          </p:nvPr>
        </p:nvSpPr>
        <p:spPr>
          <a:xfrm>
            <a:off x="381001" y="800100"/>
            <a:ext cx="4000500" cy="886397"/>
          </a:xfrm>
          <a:prstGeom prst="rect">
            <a:avLst/>
          </a:prstGeom>
        </p:spPr>
        <p:txBody>
          <a:bodyPr wrap="square" lIns="0" tIns="0" rIns="0" bIns="0">
            <a:spAutoFit/>
          </a:bodyPr>
          <a:lstStyle>
            <a:lvl1pPr>
              <a:defRPr sz="32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4438650" y="2228850"/>
            <a:ext cx="3314700" cy="3314700"/>
          </a:xfrm>
          <a:prstGeom prst="rect">
            <a:avLst/>
          </a:prstGeom>
          <a:solidFill>
            <a:srgbClr val="E4FFD6"/>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552450" y="2228850"/>
            <a:ext cx="3314700" cy="3314700"/>
          </a:xfrm>
          <a:prstGeom prst="rect">
            <a:avLst/>
          </a:prstGeom>
          <a:solidFill>
            <a:srgbClr val="E4FFD6"/>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8324850" y="2228850"/>
            <a:ext cx="3314700" cy="3314700"/>
          </a:xfrm>
          <a:prstGeom prst="rect">
            <a:avLst/>
          </a:prstGeom>
          <a:solidFill>
            <a:srgbClr val="E4FFD6"/>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7270C93A-C784-4B2F-A8F0-B35D5DE9A5B7}"/>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35C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tx2"/>
              </a:solidFill>
            </a:endParaRPr>
          </a:p>
        </p:txBody>
      </p:sp>
    </p:spTree>
    <p:extLst>
      <p:ext uri="{BB962C8B-B14F-4D97-AF65-F5344CB8AC3E}">
        <p14:creationId xmlns:p14="http://schemas.microsoft.com/office/powerpoint/2010/main" val="429167764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atement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363661" y="3438303"/>
            <a:ext cx="9201150" cy="2676747"/>
          </a:xfrm>
          <a:prstGeom prst="rect">
            <a:avLst/>
          </a:prstGeom>
        </p:spPr>
        <p:txBody>
          <a:bodyPr wrap="square" lIns="0" tIns="0" rIns="0" bIns="0" anchor="t" anchorCtr="0">
            <a:noAutofit/>
          </a:bodyPr>
          <a:lstStyle>
            <a:lvl1pPr>
              <a:lnSpc>
                <a:spcPct val="90000"/>
              </a:lnSpc>
              <a:defRPr sz="5400">
                <a:solidFill>
                  <a:srgbClr val="9FFF99"/>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381000" y="2914650"/>
            <a:ext cx="457200" cy="114300"/>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rgbClr val="9FFF99"/>
              </a:solidFill>
            </a:endParaRPr>
          </a:p>
        </p:txBody>
      </p:sp>
    </p:spTree>
    <p:extLst>
      <p:ext uri="{BB962C8B-B14F-4D97-AF65-F5344CB8AC3E}">
        <p14:creationId xmlns:p14="http://schemas.microsoft.com/office/powerpoint/2010/main" val="3958423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p bar w/photo half green">
    <p:bg>
      <p:bgPr>
        <a:solidFill>
          <a:srgbClr val="24473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12192000" cy="3429000"/>
          </a:xfrm>
          <a:prstGeom prst="rect">
            <a:avLst/>
          </a:prstGeom>
          <a:solidFill>
            <a:srgbClr val="2475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12192000" cy="342900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381000" y="3829050"/>
            <a:ext cx="457200" cy="114300"/>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solidFill>
            </a:endParaRPr>
          </a:p>
        </p:txBody>
      </p:sp>
      <p:sp>
        <p:nvSpPr>
          <p:cNvPr id="2" name="Title 1"/>
          <p:cNvSpPr>
            <a:spLocks noGrp="1"/>
          </p:cNvSpPr>
          <p:nvPr>
            <p:ph type="title"/>
          </p:nvPr>
        </p:nvSpPr>
        <p:spPr>
          <a:xfrm>
            <a:off x="381569" y="4229100"/>
            <a:ext cx="4800600" cy="886397"/>
          </a:xfrm>
          <a:prstGeom prst="rect">
            <a:avLst/>
          </a:prstGeom>
        </p:spPr>
        <p:txBody>
          <a:bodyPr wrap="square" lIns="0" tIns="0" rIns="0" bIns="0" anchor="t" anchorCtr="0">
            <a:spAutoFit/>
          </a:bodyPr>
          <a:lstStyle>
            <a:lvl1pPr>
              <a:defRPr lang="en-US" sz="32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6096000" y="3829050"/>
            <a:ext cx="5715000" cy="2343150"/>
          </a:xfrm>
          <a:prstGeom prst="rect">
            <a:avLst/>
          </a:prstGeom>
        </p:spPr>
        <p:txBody>
          <a:bodyPr lIns="0" tIns="0" rIns="0" bIns="0"/>
          <a:lstStyle>
            <a:lvl1pPr marL="0" indent="0">
              <a:lnSpc>
                <a:spcPct val="100000"/>
              </a:lnSpc>
              <a:spcBef>
                <a:spcPts val="1800"/>
              </a:spcBef>
              <a:buClr>
                <a:srgbClr val="808080"/>
              </a:buClr>
              <a:buNone/>
              <a:defRPr sz="1800" b="0">
                <a:solidFill>
                  <a:schemeClr val="tx2"/>
                </a:solidFill>
              </a:defRPr>
            </a:lvl1pPr>
            <a:lvl2pPr marL="228594" indent="-228594">
              <a:lnSpc>
                <a:spcPct val="100000"/>
              </a:lnSpc>
              <a:spcBef>
                <a:spcPts val="1200"/>
              </a:spcBef>
              <a:buClr>
                <a:srgbClr val="9FFF99"/>
              </a:buClr>
              <a:buFont typeface="Arial" panose="020B0604020202020204" pitchFamily="34" charset="0"/>
              <a:buChar char="•"/>
              <a:defRPr sz="1600" b="0">
                <a:solidFill>
                  <a:schemeClr val="tx2"/>
                </a:solidFill>
              </a:defRPr>
            </a:lvl2pPr>
            <a:lvl3pPr marL="685783" indent="-228594">
              <a:lnSpc>
                <a:spcPct val="100000"/>
              </a:lnSpc>
              <a:spcBef>
                <a:spcPts val="600"/>
              </a:spcBef>
              <a:buClr>
                <a:srgbClr val="9FFF99"/>
              </a:buClr>
              <a:buFont typeface="Arial" panose="020B0604020202020204" pitchFamily="34" charset="0"/>
              <a:buChar char="–"/>
              <a:defRPr sz="1200" b="0">
                <a:solidFill>
                  <a:schemeClr val="tx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381000" y="5600700"/>
            <a:ext cx="4800600" cy="571500"/>
          </a:xfrm>
          <a:prstGeom prst="rect">
            <a:avLst/>
          </a:prstGeom>
        </p:spPr>
        <p:txBody>
          <a:bodyPr wrap="square" lIns="0" tIns="0" rIns="0" bIns="0" anchor="t" anchorCtr="0">
            <a:noAutofit/>
          </a:bodyPr>
          <a:lstStyle>
            <a:lvl1pPr marL="0" indent="0" algn="l">
              <a:lnSpc>
                <a:spcPct val="100000"/>
              </a:lnSpc>
              <a:spcBef>
                <a:spcPts val="1200"/>
              </a:spcBef>
              <a:buNone/>
              <a:defRPr sz="1800">
                <a:solidFill>
                  <a:srgbClr val="9FFF99"/>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05963369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381000" y="4343400"/>
            <a:ext cx="8001000" cy="1495794"/>
          </a:xfrm>
          <a:prstGeom prst="rect">
            <a:avLst/>
          </a:prstGeom>
        </p:spPr>
        <p:txBody>
          <a:bodyPr wrap="square" lIns="0" tIns="0" rIns="0" bIns="0" anchor="b" anchorCtr="0">
            <a:spAutoFit/>
          </a:bodyPr>
          <a:lstStyle>
            <a:lvl1pPr>
              <a:defRPr lang="en-US" sz="5400" dirty="0">
                <a:solidFill>
                  <a:srgbClr val="FBEECE"/>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A0DF9CD8-713A-4D3D-ABB1-066FD97F8D34}"/>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B30B3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135" name="Text Placeholder 2">
            <a:extLst>
              <a:ext uri="{FF2B5EF4-FFF2-40B4-BE49-F238E27FC236}">
                <a16:creationId xmlns:a16="http://schemas.microsoft.com/office/drawing/2014/main" id="{A9B0FFD7-BFAD-41E7-9D7B-61B869FFD99D}"/>
              </a:ext>
            </a:extLst>
          </p:cNvPr>
          <p:cNvSpPr>
            <a:spLocks noGrp="1"/>
          </p:cNvSpPr>
          <p:nvPr>
            <p:ph type="body" sz="quarter" idx="10"/>
          </p:nvPr>
        </p:nvSpPr>
        <p:spPr>
          <a:xfrm>
            <a:off x="1066799" y="349478"/>
            <a:ext cx="7315201" cy="215444"/>
          </a:xfrm>
          <a:prstGeom prst="rect">
            <a:avLst/>
          </a:prstGeom>
        </p:spPr>
        <p:txBody>
          <a:bodyPr lIns="0" tIns="0" rIns="0" bIns="0">
            <a:spAutoFit/>
          </a:bodyPr>
          <a:lstStyle>
            <a:lvl1pPr marL="0" indent="0">
              <a:lnSpc>
                <a:spcPct val="100000"/>
              </a:lnSpc>
              <a:buNone/>
              <a:defRPr sz="1400" cap="all" spc="300" baseline="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Tree>
    <p:extLst>
      <p:ext uri="{BB962C8B-B14F-4D97-AF65-F5344CB8AC3E}">
        <p14:creationId xmlns:p14="http://schemas.microsoft.com/office/powerpoint/2010/main" val="175141987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171" y="6172200"/>
            <a:ext cx="2743200" cy="356618"/>
          </a:xfrm>
          <a:prstGeom prst="rect">
            <a:avLst/>
          </a:prstGeom>
        </p:spPr>
      </p:pic>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381000" y="4204926"/>
            <a:ext cx="7971108" cy="723900"/>
          </a:xfrm>
          <a:prstGeom prst="rect">
            <a:avLst/>
          </a:prstGeom>
        </p:spPr>
        <p:txBody>
          <a:bodyPr lIns="0" tIns="0" rIns="0" bIns="0"/>
          <a:lstStyle>
            <a:lvl1pPr marL="0" indent="0" algn="l">
              <a:lnSpc>
                <a:spcPct val="100000"/>
              </a:lnSpc>
              <a:spcBef>
                <a:spcPts val="0"/>
              </a:spcBef>
              <a:buNone/>
              <a:defRPr sz="1800">
                <a:solidFill>
                  <a:schemeClr val="tx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2E5D8143-A159-4278-916B-DB3850ADE74C}"/>
              </a:ext>
              <a:ext uri="{C183D7F6-B498-43B3-948B-1728B52AA6E4}">
                <adec:decorative xmlns:adec="http://schemas.microsoft.com/office/drawing/2017/decorative" val="1"/>
              </a:ext>
            </a:extLst>
          </p:cNvPr>
          <p:cNvSpPr>
            <a:spLocks noChangeAspect="1"/>
          </p:cNvSpPr>
          <p:nvPr/>
        </p:nvSpPr>
        <p:spPr>
          <a:xfrm>
            <a:off x="381000" y="3429000"/>
            <a:ext cx="457200" cy="1143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8" name="Title 1">
            <a:extLst>
              <a:ext uri="{FF2B5EF4-FFF2-40B4-BE49-F238E27FC236}">
                <a16:creationId xmlns:a16="http://schemas.microsoft.com/office/drawing/2014/main" id="{47F5323D-6831-4D66-AAB2-4C1920E06475}"/>
              </a:ext>
            </a:extLst>
          </p:cNvPr>
          <p:cNvSpPr>
            <a:spLocks noGrp="1"/>
          </p:cNvSpPr>
          <p:nvPr>
            <p:ph type="title"/>
          </p:nvPr>
        </p:nvSpPr>
        <p:spPr>
          <a:xfrm>
            <a:off x="381000" y="1738312"/>
            <a:ext cx="7969282" cy="1495794"/>
          </a:xfrm>
          <a:prstGeom prst="rect">
            <a:avLst/>
          </a:prstGeom>
        </p:spPr>
        <p:txBody>
          <a:bodyPr wrap="square" lIns="0" tIns="0" rIns="0" bIns="0" anchor="b" anchorCtr="0">
            <a:spAutoFit/>
          </a:bodyPr>
          <a:lstStyle>
            <a:lvl1pPr>
              <a:defRPr lang="en-US" sz="5400" dirty="0">
                <a:solidFill>
                  <a:srgbClr val="E5F8FF"/>
                </a:solidFill>
                <a:effectLst>
                  <a:glow rad="127000">
                    <a:srgbClr val="0D32A4"/>
                  </a:glow>
                </a:effectLst>
                <a:latin typeface="Arial Nova Light" panose="020B03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351238381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red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381000" y="4343400"/>
            <a:ext cx="5715000" cy="1495794"/>
          </a:xfrm>
          <a:prstGeom prst="rect">
            <a:avLst/>
          </a:prstGeom>
        </p:spPr>
        <p:txBody>
          <a:bodyPr wrap="square" lIns="0" tIns="0" rIns="0" bIns="0" anchor="b" anchorCtr="0">
            <a:spAutoFit/>
          </a:bodyPr>
          <a:lstStyle>
            <a:lvl1pPr>
              <a:defRPr lang="en-US" sz="5400" dirty="0">
                <a:solidFill>
                  <a:srgbClr val="FBEECE"/>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A0DF9CD8-713A-4D3D-ABB1-066FD97F8D34}"/>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135" name="Text Placeholder 2">
            <a:extLst>
              <a:ext uri="{FF2B5EF4-FFF2-40B4-BE49-F238E27FC236}">
                <a16:creationId xmlns:a16="http://schemas.microsoft.com/office/drawing/2014/main" id="{A9B0FFD7-BFAD-41E7-9D7B-61B869FFD99D}"/>
              </a:ext>
            </a:extLst>
          </p:cNvPr>
          <p:cNvSpPr>
            <a:spLocks noGrp="1"/>
          </p:cNvSpPr>
          <p:nvPr>
            <p:ph type="body" sz="quarter" idx="10"/>
          </p:nvPr>
        </p:nvSpPr>
        <p:spPr>
          <a:xfrm>
            <a:off x="1066799" y="349478"/>
            <a:ext cx="7315201" cy="215444"/>
          </a:xfrm>
          <a:prstGeom prst="rect">
            <a:avLst/>
          </a:prstGeom>
        </p:spPr>
        <p:txBody>
          <a:bodyPr lIns="0" tIns="0" rIns="0" bIns="0">
            <a:spAutoFit/>
          </a:bodyPr>
          <a:lstStyle>
            <a:lvl1pPr marL="0" indent="0">
              <a:lnSpc>
                <a:spcPct val="100000"/>
              </a:lnSpc>
              <a:buNone/>
              <a:defRPr sz="1400" cap="all" spc="300" baseline="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Tree>
    <p:extLst>
      <p:ext uri="{BB962C8B-B14F-4D97-AF65-F5344CB8AC3E}">
        <p14:creationId xmlns:p14="http://schemas.microsoft.com/office/powerpoint/2010/main" val="343658147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de ba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936" y="800100"/>
            <a:ext cx="2267064" cy="1329595"/>
          </a:xfrm>
          <a:prstGeom prst="rect">
            <a:avLst/>
          </a:prstGeom>
        </p:spPr>
        <p:txBody>
          <a:bodyPr wrap="square" lIns="0" tIns="0" rIns="0" bIns="0">
            <a:spAutoFit/>
          </a:bodyPr>
          <a:lstStyle>
            <a:lvl1pPr>
              <a:defRPr sz="3200">
                <a:solidFill>
                  <a:srgbClr val="FBEECE"/>
                </a:solidFill>
                <a:latin typeface="+mj-lt"/>
              </a:defRPr>
            </a:lvl1pPr>
          </a:lstStyle>
          <a:p>
            <a:r>
              <a:rPr lang="en-US"/>
              <a:t>Click to edit Master title style</a:t>
            </a:r>
          </a:p>
        </p:txBody>
      </p:sp>
      <p:sp>
        <p:nvSpPr>
          <p:cNvPr id="3" name="Content Placeholder 2"/>
          <p:cNvSpPr>
            <a:spLocks noGrp="1"/>
          </p:cNvSpPr>
          <p:nvPr>
            <p:ph idx="1"/>
          </p:nvPr>
        </p:nvSpPr>
        <p:spPr>
          <a:xfrm>
            <a:off x="3467100" y="400050"/>
            <a:ext cx="8382000" cy="5829300"/>
          </a:xfrm>
          <a:prstGeom prst="rect">
            <a:avLst/>
          </a:prstGeom>
        </p:spPr>
        <p:txBody>
          <a:bodyPr lIns="0" tIns="0" rIns="0" bIns="0" anchor="ctr" anchorCtr="0"/>
          <a:lstStyle>
            <a:lvl1pPr marL="228594" indent="-228594">
              <a:lnSpc>
                <a:spcPct val="100000"/>
              </a:lnSpc>
              <a:spcBef>
                <a:spcPts val="12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600"/>
              </a:spcBef>
              <a:buClr>
                <a:srgbClr val="808080"/>
              </a:buClr>
              <a:buFont typeface="Arial" panose="020B0604020202020204" pitchFamily="34" charset="0"/>
              <a:buChar char="–"/>
              <a:defRPr sz="1800">
                <a:solidFill>
                  <a:schemeClr val="bg2"/>
                </a:solidFill>
                <a:latin typeface="Arial" panose="020B0604020202020204" pitchFamily="34" charset="0"/>
              </a:defRPr>
            </a:lvl2pPr>
            <a:lvl3pPr marL="1066773" indent="-152396">
              <a:lnSpc>
                <a:spcPct val="100000"/>
              </a:lnSpc>
              <a:spcBef>
                <a:spcPts val="600"/>
              </a:spcBef>
              <a:buClr>
                <a:srgbClr val="808080"/>
              </a:buClr>
              <a:buFont typeface="Arial" panose="020B0604020202020204" pitchFamily="34" charset="0"/>
              <a:buChar char="▪"/>
              <a:defRPr sz="1400">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381000" y="415450"/>
            <a:ext cx="457200" cy="1143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381000" y="2514600"/>
            <a:ext cx="2281326" cy="3714750"/>
          </a:xfrm>
          <a:prstGeom prst="rect">
            <a:avLst/>
          </a:prstGeom>
        </p:spPr>
        <p:txBody>
          <a:bodyPr wrap="square" lIns="0" tIns="0" rIns="0" bIns="0">
            <a:noAutofit/>
          </a:bodyPr>
          <a:lstStyle>
            <a:lvl1pPr marL="0" indent="0" algn="l">
              <a:lnSpc>
                <a:spcPct val="100000"/>
              </a:lnSpc>
              <a:spcBef>
                <a:spcPts val="1200"/>
              </a:spcBef>
              <a:buNone/>
              <a:defRPr sz="1600">
                <a:solidFill>
                  <a:schemeClr val="accent3"/>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39210317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de bar red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936" y="800100"/>
            <a:ext cx="2267064" cy="1329595"/>
          </a:xfrm>
          <a:prstGeom prst="rect">
            <a:avLst/>
          </a:prstGeom>
        </p:spPr>
        <p:txBody>
          <a:bodyPr wrap="square" lIns="0" tIns="0" rIns="0" bIns="0">
            <a:spAutoFit/>
          </a:bodyPr>
          <a:lstStyle>
            <a:lvl1pPr>
              <a:defRPr sz="3200">
                <a:solidFill>
                  <a:srgbClr val="FBEECE"/>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381000" y="415450"/>
            <a:ext cx="457200" cy="1143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381000" y="2514600"/>
            <a:ext cx="2281326" cy="3714750"/>
          </a:xfrm>
          <a:prstGeom prst="rect">
            <a:avLst/>
          </a:prstGeom>
        </p:spPr>
        <p:txBody>
          <a:bodyPr wrap="square" lIns="0" tIns="0" rIns="0" bIns="0">
            <a:noAutofit/>
          </a:bodyPr>
          <a:lstStyle>
            <a:lvl1pPr marL="0" indent="0" algn="l">
              <a:lnSpc>
                <a:spcPct val="100000"/>
              </a:lnSpc>
              <a:spcBef>
                <a:spcPts val="1200"/>
              </a:spcBef>
              <a:buNone/>
              <a:defRPr sz="1600">
                <a:solidFill>
                  <a:schemeClr val="accent3"/>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Picture Placeholder 6">
            <a:extLst>
              <a:ext uri="{FF2B5EF4-FFF2-40B4-BE49-F238E27FC236}">
                <a16:creationId xmlns:a16="http://schemas.microsoft.com/office/drawing/2014/main" id="{DAF0261D-3168-603A-763E-1A036640EFF0}"/>
              </a:ext>
            </a:extLst>
          </p:cNvPr>
          <p:cNvSpPr>
            <a:spLocks noGrp="1"/>
          </p:cNvSpPr>
          <p:nvPr>
            <p:ph type="pic" sz="quarter" idx="11"/>
          </p:nvPr>
        </p:nvSpPr>
        <p:spPr>
          <a:xfrm>
            <a:off x="3009900" y="0"/>
            <a:ext cx="9182100" cy="68580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185998876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op bar red">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5CDF81-BCDC-4155-A36E-2E848EF6612B}"/>
              </a:ext>
            </a:extLst>
          </p:cNvPr>
          <p:cNvSpPr/>
          <p:nvPr/>
        </p:nvSpPr>
        <p:spPr>
          <a:xfrm>
            <a:off x="0" y="0"/>
            <a:ext cx="12192000" cy="3429000"/>
          </a:xfrm>
          <a:prstGeom prst="rect">
            <a:avLst/>
          </a:prstGeom>
          <a:solidFill>
            <a:srgbClr val="691D3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382483" y="800100"/>
            <a:ext cx="4056167" cy="886397"/>
          </a:xfrm>
          <a:prstGeom prst="rect">
            <a:avLst/>
          </a:prstGeom>
        </p:spPr>
        <p:txBody>
          <a:bodyPr wrap="square" lIns="0" tIns="0" rIns="0" bIns="0">
            <a:spAutoFit/>
          </a:bodyPr>
          <a:lstStyle>
            <a:lvl1pPr>
              <a:defRPr sz="32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4438650" y="2228850"/>
            <a:ext cx="3314700" cy="3314700"/>
          </a:xfrm>
          <a:prstGeom prst="rect">
            <a:avLst/>
          </a:prstGeom>
          <a:solidFill>
            <a:srgbClr val="FBEECE"/>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552450" y="2228850"/>
            <a:ext cx="3314700" cy="3314700"/>
          </a:xfrm>
          <a:prstGeom prst="rect">
            <a:avLst/>
          </a:prstGeom>
          <a:solidFill>
            <a:srgbClr val="FBEECE"/>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8324850" y="2228850"/>
            <a:ext cx="3314700" cy="3314700"/>
          </a:xfrm>
          <a:prstGeom prst="rect">
            <a:avLst/>
          </a:prstGeom>
          <a:solidFill>
            <a:srgbClr val="FBEECE"/>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22" name="Rectangle 21">
            <a:extLst>
              <a:ext uri="{FF2B5EF4-FFF2-40B4-BE49-F238E27FC236}">
                <a16:creationId xmlns:a16="http://schemas.microsoft.com/office/drawing/2014/main" id="{601E45A1-78E0-4520-916E-F5407FC0A24E}"/>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tx2"/>
              </a:solidFill>
            </a:endParaRPr>
          </a:p>
        </p:txBody>
      </p:sp>
    </p:spTree>
    <p:extLst>
      <p:ext uri="{BB962C8B-B14F-4D97-AF65-F5344CB8AC3E}">
        <p14:creationId xmlns:p14="http://schemas.microsoft.com/office/powerpoint/2010/main" val="96705066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atement re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375981" y="3438303"/>
            <a:ext cx="9201150" cy="2676747"/>
          </a:xfrm>
          <a:prstGeom prst="rect">
            <a:avLst/>
          </a:prstGeom>
        </p:spPr>
        <p:txBody>
          <a:bodyPr wrap="square" lIns="0" tIns="0" rIns="0" bIns="0" anchor="t" anchorCtr="0">
            <a:noAutofit/>
          </a:bodyPr>
          <a:lstStyle>
            <a:lvl1pPr>
              <a:lnSpc>
                <a:spcPct val="90000"/>
              </a:lnSpc>
              <a:defRPr sz="5400">
                <a:solidFill>
                  <a:srgbClr val="FBEECE"/>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375981" y="2914650"/>
            <a:ext cx="457200" cy="1143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tx2"/>
              </a:solidFill>
            </a:endParaRPr>
          </a:p>
        </p:txBody>
      </p:sp>
    </p:spTree>
    <p:extLst>
      <p:ext uri="{BB962C8B-B14F-4D97-AF65-F5344CB8AC3E}">
        <p14:creationId xmlns:p14="http://schemas.microsoft.com/office/powerpoint/2010/main" val="1498148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op bar w/photo half red">
    <p:bg>
      <p:bgPr>
        <a:solidFill>
          <a:srgbClr val="691D3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12192000" cy="342900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1137" y="0"/>
            <a:ext cx="12192000" cy="342900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2" name="Title 1"/>
          <p:cNvSpPr>
            <a:spLocks noGrp="1"/>
          </p:cNvSpPr>
          <p:nvPr>
            <p:ph type="title"/>
          </p:nvPr>
        </p:nvSpPr>
        <p:spPr>
          <a:xfrm>
            <a:off x="381569" y="4229100"/>
            <a:ext cx="4800600" cy="886397"/>
          </a:xfrm>
          <a:prstGeom prst="rect">
            <a:avLst/>
          </a:prstGeom>
        </p:spPr>
        <p:txBody>
          <a:bodyPr wrap="square" lIns="0" tIns="0" rIns="0" bIns="0" anchor="t" anchorCtr="0">
            <a:spAutoFit/>
          </a:bodyPr>
          <a:lstStyle>
            <a:lvl1pPr>
              <a:defRPr lang="en-US" sz="32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6096000" y="3829050"/>
            <a:ext cx="5715000" cy="2343150"/>
          </a:xfrm>
          <a:prstGeom prst="rect">
            <a:avLst/>
          </a:prstGeom>
        </p:spPr>
        <p:txBody>
          <a:bodyPr lIns="0" tIns="0" rIns="0" bIns="0"/>
          <a:lstStyle>
            <a:lvl1pPr marL="0" indent="0">
              <a:lnSpc>
                <a:spcPct val="100000"/>
              </a:lnSpc>
              <a:spcBef>
                <a:spcPts val="1800"/>
              </a:spcBef>
              <a:buClr>
                <a:srgbClr val="808080"/>
              </a:buClr>
              <a:buNone/>
              <a:defRPr sz="1800" b="0">
                <a:solidFill>
                  <a:schemeClr val="tx2"/>
                </a:solidFill>
              </a:defRPr>
            </a:lvl1pPr>
            <a:lvl2pPr marL="228594" indent="-228594">
              <a:lnSpc>
                <a:spcPct val="100000"/>
              </a:lnSpc>
              <a:spcBef>
                <a:spcPts val="1200"/>
              </a:spcBef>
              <a:buClr>
                <a:schemeClr val="accent3"/>
              </a:buClr>
              <a:buFont typeface="Arial" panose="020B0604020202020204" pitchFamily="34" charset="0"/>
              <a:buChar char="•"/>
              <a:defRPr sz="1600" b="0">
                <a:solidFill>
                  <a:schemeClr val="tx2"/>
                </a:solidFill>
              </a:defRPr>
            </a:lvl2pPr>
            <a:lvl3pPr marL="685783" indent="-228594">
              <a:lnSpc>
                <a:spcPct val="100000"/>
              </a:lnSpc>
              <a:spcBef>
                <a:spcPts val="600"/>
              </a:spcBef>
              <a:buClr>
                <a:schemeClr val="accent3"/>
              </a:buClr>
              <a:buFont typeface="Arial" panose="020B0604020202020204" pitchFamily="34" charset="0"/>
              <a:buChar char="–"/>
              <a:defRPr sz="1200" b="0">
                <a:solidFill>
                  <a:schemeClr val="tx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381000" y="5600700"/>
            <a:ext cx="4800600" cy="571500"/>
          </a:xfrm>
          <a:prstGeom prst="rect">
            <a:avLst/>
          </a:prstGeom>
        </p:spPr>
        <p:txBody>
          <a:bodyPr wrap="square" lIns="0" tIns="0" rIns="0" bIns="0" anchor="t" anchorCtr="0">
            <a:noAutofit/>
          </a:bodyPr>
          <a:lstStyle>
            <a:lvl1pPr marL="0" indent="0" algn="l">
              <a:lnSpc>
                <a:spcPct val="100000"/>
              </a:lnSpc>
              <a:spcBef>
                <a:spcPts val="1200"/>
              </a:spcBef>
              <a:buNone/>
              <a:defRPr sz="1800">
                <a:solidFill>
                  <a:schemeClr val="accent3"/>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381000" y="3829050"/>
            <a:ext cx="457200" cy="1143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solidFill>
            </a:endParaRPr>
          </a:p>
        </p:txBody>
      </p:sp>
    </p:spTree>
    <p:extLst>
      <p:ext uri="{BB962C8B-B14F-4D97-AF65-F5344CB8AC3E}">
        <p14:creationId xmlns:p14="http://schemas.microsoft.com/office/powerpoint/2010/main" val="133048659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381000" y="4343400"/>
            <a:ext cx="8001000" cy="1495794"/>
          </a:xfrm>
          <a:prstGeom prst="rect">
            <a:avLst/>
          </a:prstGeom>
        </p:spPr>
        <p:txBody>
          <a:bodyPr wrap="square" lIns="0" tIns="0" rIns="0" bIns="0" anchor="b" anchorCtr="0">
            <a:spAutoFit/>
          </a:bodyPr>
          <a:lstStyle>
            <a:lvl1pPr>
              <a:defRPr lang="en-US" sz="5400" dirty="0">
                <a:solidFill>
                  <a:srgbClr val="DEDDFF"/>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B5EEE0E6-B40B-48FE-B61F-E4FEF9010735}"/>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135" name="Text Placeholder 2">
            <a:extLst>
              <a:ext uri="{FF2B5EF4-FFF2-40B4-BE49-F238E27FC236}">
                <a16:creationId xmlns:a16="http://schemas.microsoft.com/office/drawing/2014/main" id="{F57C5113-2576-4463-9E20-05EC188AF684}"/>
              </a:ext>
            </a:extLst>
          </p:cNvPr>
          <p:cNvSpPr>
            <a:spLocks noGrp="1"/>
          </p:cNvSpPr>
          <p:nvPr>
            <p:ph type="body" sz="quarter" idx="11"/>
          </p:nvPr>
        </p:nvSpPr>
        <p:spPr>
          <a:xfrm>
            <a:off x="1066799" y="349478"/>
            <a:ext cx="7315201" cy="215444"/>
          </a:xfrm>
          <a:prstGeom prst="rect">
            <a:avLst/>
          </a:prstGeom>
        </p:spPr>
        <p:txBody>
          <a:bodyPr lIns="0" tIns="0" rIns="0" bIns="0">
            <a:spAutoFit/>
          </a:bodyPr>
          <a:lstStyle>
            <a:lvl1pPr marL="0" indent="0">
              <a:lnSpc>
                <a:spcPct val="100000"/>
              </a:lnSpc>
              <a:buNone/>
              <a:defRPr sz="1400" cap="all" spc="300" baseline="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Tree>
    <p:extLst>
      <p:ext uri="{BB962C8B-B14F-4D97-AF65-F5344CB8AC3E}">
        <p14:creationId xmlns:p14="http://schemas.microsoft.com/office/powerpoint/2010/main" val="119525170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purp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a:effectLst>
            <a:glow rad="127000">
              <a:srgbClr val="612CB0"/>
            </a:glow>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381000" y="4343400"/>
            <a:ext cx="5715000" cy="1495794"/>
          </a:xfrm>
          <a:prstGeom prst="rect">
            <a:avLst/>
          </a:prstGeom>
        </p:spPr>
        <p:txBody>
          <a:bodyPr wrap="square" lIns="0" tIns="0" rIns="0" bIns="0" anchor="b" anchorCtr="0">
            <a:spAutoFit/>
          </a:bodyPr>
          <a:lstStyle>
            <a:lvl1pPr>
              <a:defRPr lang="en-US" sz="5400" dirty="0">
                <a:solidFill>
                  <a:srgbClr val="DEDDFF"/>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B5EEE0E6-B40B-48FE-B61F-E4FEF9010735}"/>
              </a:ext>
              <a:ext uri="{C183D7F6-B498-43B3-948B-1728B52AA6E4}">
                <adec:decorative xmlns:adec="http://schemas.microsoft.com/office/drawing/2017/decorative" val="1"/>
              </a:ext>
            </a:extLst>
          </p:cNvPr>
          <p:cNvSpPr>
            <a:spLocks noChangeAspect="1"/>
          </p:cNvSpPr>
          <p:nvPr/>
        </p:nvSpPr>
        <p:spPr>
          <a:xfrm>
            <a:off x="381000" y="400050"/>
            <a:ext cx="404949" cy="114300"/>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135" name="Text Placeholder 2">
            <a:extLst>
              <a:ext uri="{FF2B5EF4-FFF2-40B4-BE49-F238E27FC236}">
                <a16:creationId xmlns:a16="http://schemas.microsoft.com/office/drawing/2014/main" id="{F57C5113-2576-4463-9E20-05EC188AF684}"/>
              </a:ext>
            </a:extLst>
          </p:cNvPr>
          <p:cNvSpPr>
            <a:spLocks noGrp="1"/>
          </p:cNvSpPr>
          <p:nvPr>
            <p:ph type="body" sz="quarter" idx="11"/>
          </p:nvPr>
        </p:nvSpPr>
        <p:spPr>
          <a:xfrm>
            <a:off x="1066800" y="349478"/>
            <a:ext cx="4972050" cy="215444"/>
          </a:xfrm>
          <a:prstGeom prst="rect">
            <a:avLst/>
          </a:prstGeom>
        </p:spPr>
        <p:txBody>
          <a:bodyPr wrap="square" lIns="0" tIns="0" rIns="0" bIns="0">
            <a:spAutoFit/>
          </a:bodyPr>
          <a:lstStyle>
            <a:lvl1pPr marL="0" indent="0">
              <a:lnSpc>
                <a:spcPct val="100000"/>
              </a:lnSpc>
              <a:buNone/>
              <a:defRPr sz="1400" cap="all" spc="300" baseline="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Tree>
    <p:extLst>
      <p:ext uri="{BB962C8B-B14F-4D97-AF65-F5344CB8AC3E}">
        <p14:creationId xmlns:p14="http://schemas.microsoft.com/office/powerpoint/2010/main" val="20653647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de ba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878" y="800100"/>
            <a:ext cx="2282122" cy="1329595"/>
          </a:xfrm>
          <a:prstGeom prst="rect">
            <a:avLst/>
          </a:prstGeom>
        </p:spPr>
        <p:txBody>
          <a:bodyPr wrap="square" lIns="0" tIns="0" rIns="0" bIns="0">
            <a:spAutoFit/>
          </a:bodyPr>
          <a:lstStyle>
            <a:lvl1pPr>
              <a:defRPr sz="3200">
                <a:solidFill>
                  <a:srgbClr val="DEDDFF"/>
                </a:solidFill>
                <a:latin typeface="+mj-lt"/>
              </a:defRPr>
            </a:lvl1pPr>
          </a:lstStyle>
          <a:p>
            <a:r>
              <a:rPr lang="en-US"/>
              <a:t>Click to edit Master title style</a:t>
            </a:r>
          </a:p>
        </p:txBody>
      </p:sp>
      <p:sp>
        <p:nvSpPr>
          <p:cNvPr id="3" name="Content Placeholder 2"/>
          <p:cNvSpPr>
            <a:spLocks noGrp="1"/>
          </p:cNvSpPr>
          <p:nvPr>
            <p:ph idx="1"/>
          </p:nvPr>
        </p:nvSpPr>
        <p:spPr>
          <a:xfrm>
            <a:off x="3467100" y="400050"/>
            <a:ext cx="8343900" cy="5829300"/>
          </a:xfrm>
          <a:prstGeom prst="rect">
            <a:avLst/>
          </a:prstGeom>
        </p:spPr>
        <p:txBody>
          <a:bodyPr lIns="0" tIns="0" rIns="0" bIns="0" anchor="ctr" anchorCtr="0"/>
          <a:lstStyle>
            <a:lvl1pPr marL="228594" indent="-228594">
              <a:lnSpc>
                <a:spcPct val="100000"/>
              </a:lnSpc>
              <a:spcBef>
                <a:spcPts val="12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600"/>
              </a:spcBef>
              <a:buClr>
                <a:srgbClr val="808080"/>
              </a:buClr>
              <a:buFont typeface="Arial" panose="020B0604020202020204" pitchFamily="34" charset="0"/>
              <a:buChar char="–"/>
              <a:defRPr sz="1800">
                <a:solidFill>
                  <a:schemeClr val="bg2"/>
                </a:solidFill>
                <a:latin typeface="Arial" panose="020B0604020202020204" pitchFamily="34" charset="0"/>
              </a:defRPr>
            </a:lvl2pPr>
            <a:lvl3pPr marL="1066773" indent="-152396">
              <a:lnSpc>
                <a:spcPct val="100000"/>
              </a:lnSpc>
              <a:spcBef>
                <a:spcPts val="600"/>
              </a:spcBef>
              <a:buClr>
                <a:srgbClr val="808080"/>
              </a:buClr>
              <a:buFont typeface="Arial" panose="020B0604020202020204" pitchFamily="34" charset="0"/>
              <a:buChar char="▪"/>
              <a:defRPr sz="1400">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391723" y="400050"/>
            <a:ext cx="457200" cy="114300"/>
          </a:xfrm>
          <a:prstGeom prst="rect">
            <a:avLst/>
          </a:prstGeom>
          <a:solidFill>
            <a:srgbClr val="AA96F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385562" y="2514600"/>
            <a:ext cx="2281606" cy="3714750"/>
          </a:xfrm>
          <a:prstGeom prst="rect">
            <a:avLst/>
          </a:prstGeom>
        </p:spPr>
        <p:txBody>
          <a:bodyPr wrap="square" lIns="0" tIns="0" rIns="0" bIns="0">
            <a:noAutofit/>
          </a:bodyPr>
          <a:lstStyle>
            <a:lvl1pPr marL="0" indent="0" algn="l">
              <a:lnSpc>
                <a:spcPct val="100000"/>
              </a:lnSpc>
              <a:spcBef>
                <a:spcPts val="1200"/>
              </a:spcBef>
              <a:buNone/>
              <a:defRPr sz="1600">
                <a:solidFill>
                  <a:srgbClr val="BEAFFF"/>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6131232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de bar purple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878" y="800100"/>
            <a:ext cx="2282122" cy="1329595"/>
          </a:xfrm>
          <a:prstGeom prst="rect">
            <a:avLst/>
          </a:prstGeom>
        </p:spPr>
        <p:txBody>
          <a:bodyPr wrap="square" lIns="0" tIns="0" rIns="0" bIns="0">
            <a:spAutoFit/>
          </a:bodyPr>
          <a:lstStyle>
            <a:lvl1pPr>
              <a:defRPr sz="3200">
                <a:solidFill>
                  <a:srgbClr val="DEDDFF"/>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391723" y="400050"/>
            <a:ext cx="457200" cy="114300"/>
          </a:xfrm>
          <a:prstGeom prst="rect">
            <a:avLst/>
          </a:prstGeom>
          <a:solidFill>
            <a:srgbClr val="AA96F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385562" y="2514600"/>
            <a:ext cx="2281606" cy="3714750"/>
          </a:xfrm>
          <a:prstGeom prst="rect">
            <a:avLst/>
          </a:prstGeom>
        </p:spPr>
        <p:txBody>
          <a:bodyPr wrap="square" lIns="0" tIns="0" rIns="0" bIns="0">
            <a:noAutofit/>
          </a:bodyPr>
          <a:lstStyle>
            <a:lvl1pPr marL="0" indent="0" algn="l">
              <a:lnSpc>
                <a:spcPct val="100000"/>
              </a:lnSpc>
              <a:spcBef>
                <a:spcPts val="1200"/>
              </a:spcBef>
              <a:buNone/>
              <a:defRPr sz="1600">
                <a:solidFill>
                  <a:srgbClr val="BEAFFF"/>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Picture Placeholder 6">
            <a:extLst>
              <a:ext uri="{FF2B5EF4-FFF2-40B4-BE49-F238E27FC236}">
                <a16:creationId xmlns:a16="http://schemas.microsoft.com/office/drawing/2014/main" id="{8E2FDEF9-3FD6-AC6B-BD4C-4D538691DE6E}"/>
              </a:ext>
            </a:extLst>
          </p:cNvPr>
          <p:cNvSpPr>
            <a:spLocks noGrp="1"/>
          </p:cNvSpPr>
          <p:nvPr>
            <p:ph type="pic" sz="quarter" idx="11"/>
          </p:nvPr>
        </p:nvSpPr>
        <p:spPr>
          <a:xfrm>
            <a:off x="3009900" y="0"/>
            <a:ext cx="9182100" cy="68580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4897859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378759" y="5090333"/>
            <a:ext cx="9715500" cy="747897"/>
          </a:xfrm>
          <a:prstGeom prst="rect">
            <a:avLst/>
          </a:prstGeom>
        </p:spPr>
        <p:txBody>
          <a:bodyPr wrap="square" lIns="0" tIns="0" rIns="0" bIns="0" anchor="b" anchorCtr="0">
            <a:spAutoFit/>
          </a:bodyPr>
          <a:lstStyle>
            <a:lvl1pPr>
              <a:lnSpc>
                <a:spcPct val="90000"/>
              </a:lnSpc>
              <a:defRPr sz="5400">
                <a:solidFill>
                  <a:srgbClr val="E5F8FF"/>
                </a:solidFill>
                <a:latin typeface="Arial Nova Light" panose="020B03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5" name="Text Placeholder 4">
            <a:extLst>
              <a:ext uri="{FF2B5EF4-FFF2-40B4-BE49-F238E27FC236}">
                <a16:creationId xmlns:a16="http://schemas.microsoft.com/office/drawing/2014/main" id="{31E00A8F-8F29-4705-8469-E9075A8C1BA9}"/>
              </a:ext>
            </a:extLst>
          </p:cNvPr>
          <p:cNvSpPr>
            <a:spLocks noGrp="1"/>
          </p:cNvSpPr>
          <p:nvPr>
            <p:ph type="body" sz="quarter" idx="10"/>
          </p:nvPr>
        </p:nvSpPr>
        <p:spPr>
          <a:xfrm>
            <a:off x="8343900" y="914400"/>
            <a:ext cx="3467100" cy="2514600"/>
          </a:xfrm>
          <a:prstGeom prst="rect">
            <a:avLst/>
          </a:prstGeom>
        </p:spPr>
        <p:txBody>
          <a:bodyPr lIns="0" tIns="0" rIns="0" bIns="0"/>
          <a:lstStyle>
            <a:lvl1pPr>
              <a:lnSpc>
                <a:spcPct val="100000"/>
              </a:lnSpc>
              <a:spcBef>
                <a:spcPts val="1200"/>
              </a:spcBef>
              <a:buClr>
                <a:schemeClr val="bg1"/>
              </a:buClr>
              <a:defRPr sz="2000">
                <a:solidFill>
                  <a:schemeClr val="tx2"/>
                </a:solidFill>
              </a:defRPr>
            </a:lvl1pPr>
            <a:lvl2pPr marL="741363" indent="-284163">
              <a:lnSpc>
                <a:spcPct val="100000"/>
              </a:lnSpc>
              <a:spcBef>
                <a:spcPts val="600"/>
              </a:spcBef>
              <a:buClr>
                <a:schemeClr val="bg1"/>
              </a:buClr>
              <a:buFont typeface="Arial" panose="020B0604020202020204" pitchFamily="34" charset="0"/>
              <a:buChar char="–"/>
              <a:defRPr sz="1800">
                <a:solidFill>
                  <a:schemeClr val="tx2"/>
                </a:solidFill>
              </a:defRPr>
            </a:lvl2pPr>
            <a:lvl3pPr marL="1142971" indent="-228594">
              <a:lnSpc>
                <a:spcPct val="100000"/>
              </a:lnSpc>
              <a:spcBef>
                <a:spcPts val="600"/>
              </a:spcBef>
              <a:buClr>
                <a:schemeClr val="bg1"/>
              </a:buClr>
              <a:buFont typeface="Wingdings" panose="05000000000000000000" pitchFamily="2" charset="2"/>
              <a:buChar cha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1161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p bar purpl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1D998F-1CEA-4933-A37B-06244CD6DC67}"/>
              </a:ext>
            </a:extLst>
          </p:cNvPr>
          <p:cNvSpPr/>
          <p:nvPr/>
        </p:nvSpPr>
        <p:spPr>
          <a:xfrm>
            <a:off x="0" y="0"/>
            <a:ext cx="12192000" cy="3429000"/>
          </a:xfrm>
          <a:prstGeom prst="rect">
            <a:avLst/>
          </a:prstGeom>
          <a:solidFill>
            <a:srgbClr val="2A14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solidFill>
            </a:endParaRPr>
          </a:p>
        </p:txBody>
      </p:sp>
      <p:sp>
        <p:nvSpPr>
          <p:cNvPr id="2" name="Title 1"/>
          <p:cNvSpPr>
            <a:spLocks noGrp="1"/>
          </p:cNvSpPr>
          <p:nvPr>
            <p:ph type="title"/>
          </p:nvPr>
        </p:nvSpPr>
        <p:spPr>
          <a:xfrm>
            <a:off x="381000" y="800100"/>
            <a:ext cx="4000500" cy="886397"/>
          </a:xfrm>
          <a:prstGeom prst="rect">
            <a:avLst/>
          </a:prstGeom>
        </p:spPr>
        <p:txBody>
          <a:bodyPr wrap="square" lIns="0" tIns="0" rIns="0" bIns="0">
            <a:spAutoFit/>
          </a:bodyPr>
          <a:lstStyle>
            <a:lvl1pPr>
              <a:defRPr sz="3200">
                <a:solidFill>
                  <a:schemeClr val="tx2"/>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381000" y="400050"/>
            <a:ext cx="457200" cy="114300"/>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4438650" y="2228850"/>
            <a:ext cx="3314700" cy="3314700"/>
          </a:xfrm>
          <a:prstGeom prst="rect">
            <a:avLst/>
          </a:prstGeom>
          <a:solidFill>
            <a:srgbClr val="DEDDFF"/>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552450" y="2228850"/>
            <a:ext cx="3314700" cy="3314700"/>
          </a:xfrm>
          <a:prstGeom prst="rect">
            <a:avLst/>
          </a:prstGeom>
          <a:solidFill>
            <a:srgbClr val="DEDDFF"/>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8324850" y="2228850"/>
            <a:ext cx="3314700" cy="3314700"/>
          </a:xfrm>
          <a:prstGeom prst="rect">
            <a:avLst/>
          </a:prstGeom>
          <a:solidFill>
            <a:srgbClr val="DEDDFF"/>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200262548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tement purple">
    <p:bg>
      <p:bgPr>
        <a:solidFill>
          <a:srgbClr val="612C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379879" y="3438303"/>
            <a:ext cx="9201150" cy="2676747"/>
          </a:xfrm>
          <a:prstGeom prst="rect">
            <a:avLst/>
          </a:prstGeom>
        </p:spPr>
        <p:txBody>
          <a:bodyPr wrap="square" lIns="0" tIns="0" rIns="0" bIns="0" anchor="t" anchorCtr="0">
            <a:noAutofit/>
          </a:bodyPr>
          <a:lstStyle>
            <a:lvl1pPr>
              <a:lnSpc>
                <a:spcPct val="90000"/>
              </a:lnSpc>
              <a:defRPr sz="5400">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379879" y="2914650"/>
            <a:ext cx="457200" cy="114300"/>
          </a:xfrm>
          <a:prstGeom prst="rect">
            <a:avLst/>
          </a:prstGeom>
          <a:solidFill>
            <a:srgbClr val="BEA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Tree>
    <p:extLst>
      <p:ext uri="{BB962C8B-B14F-4D97-AF65-F5344CB8AC3E}">
        <p14:creationId xmlns:p14="http://schemas.microsoft.com/office/powerpoint/2010/main" val="1418788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op bar w/photo half purple">
    <p:bg>
      <p:bgPr>
        <a:solidFill>
          <a:srgbClr val="2A145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12192000" cy="3429000"/>
          </a:xfrm>
          <a:prstGeom prst="rect">
            <a:avLst/>
          </a:prstGeom>
          <a:solidFill>
            <a:srgbClr val="612CB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12192000" cy="342900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381000" y="3829050"/>
            <a:ext cx="457200" cy="114300"/>
          </a:xfrm>
          <a:prstGeom prst="rect">
            <a:avLst/>
          </a:prstGeom>
          <a:solidFill>
            <a:srgbClr val="BEA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solidFill>
            </a:endParaRPr>
          </a:p>
        </p:txBody>
      </p:sp>
      <p:sp>
        <p:nvSpPr>
          <p:cNvPr id="2" name="Title 1"/>
          <p:cNvSpPr>
            <a:spLocks noGrp="1"/>
          </p:cNvSpPr>
          <p:nvPr>
            <p:ph type="title"/>
          </p:nvPr>
        </p:nvSpPr>
        <p:spPr>
          <a:xfrm>
            <a:off x="381569" y="4229100"/>
            <a:ext cx="4800600" cy="886397"/>
          </a:xfrm>
          <a:prstGeom prst="rect">
            <a:avLst/>
          </a:prstGeom>
        </p:spPr>
        <p:txBody>
          <a:bodyPr wrap="square" lIns="0" tIns="0" rIns="0" bIns="0" anchor="t" anchorCtr="0">
            <a:spAutoFit/>
          </a:bodyPr>
          <a:lstStyle>
            <a:lvl1pPr>
              <a:defRPr lang="en-US" sz="32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6096000" y="3829050"/>
            <a:ext cx="5715000" cy="2343150"/>
          </a:xfrm>
          <a:prstGeom prst="rect">
            <a:avLst/>
          </a:prstGeom>
        </p:spPr>
        <p:txBody>
          <a:bodyPr lIns="0" tIns="0" rIns="0" bIns="0"/>
          <a:lstStyle>
            <a:lvl1pPr marL="0" indent="0">
              <a:lnSpc>
                <a:spcPct val="100000"/>
              </a:lnSpc>
              <a:spcBef>
                <a:spcPts val="1800"/>
              </a:spcBef>
              <a:buClr>
                <a:srgbClr val="808080"/>
              </a:buClr>
              <a:buNone/>
              <a:defRPr sz="1800" b="0">
                <a:solidFill>
                  <a:schemeClr val="tx2"/>
                </a:solidFill>
              </a:defRPr>
            </a:lvl1pPr>
            <a:lvl2pPr marL="228594" indent="-228594">
              <a:lnSpc>
                <a:spcPct val="100000"/>
              </a:lnSpc>
              <a:spcBef>
                <a:spcPts val="1200"/>
              </a:spcBef>
              <a:buClr>
                <a:srgbClr val="8E5CEF"/>
              </a:buClr>
              <a:buFont typeface="Arial" panose="020B0604020202020204" pitchFamily="34" charset="0"/>
              <a:buChar char="•"/>
              <a:defRPr sz="1600" b="0">
                <a:solidFill>
                  <a:schemeClr val="tx2"/>
                </a:solidFill>
              </a:defRPr>
            </a:lvl2pPr>
            <a:lvl3pPr marL="685783" indent="-228594">
              <a:lnSpc>
                <a:spcPct val="100000"/>
              </a:lnSpc>
              <a:spcBef>
                <a:spcPts val="600"/>
              </a:spcBef>
              <a:buClr>
                <a:srgbClr val="8E5CEF"/>
              </a:buClr>
              <a:buFont typeface="Arial" panose="020B0604020202020204" pitchFamily="34" charset="0"/>
              <a:buChar char="–"/>
              <a:defRPr sz="1200" b="0">
                <a:solidFill>
                  <a:schemeClr val="tx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381000" y="5600700"/>
            <a:ext cx="4800600" cy="628650"/>
          </a:xfrm>
          <a:prstGeom prst="rect">
            <a:avLst/>
          </a:prstGeom>
        </p:spPr>
        <p:txBody>
          <a:bodyPr wrap="square" lIns="0" tIns="0" rIns="0" bIns="0" anchor="t" anchorCtr="0">
            <a:noAutofit/>
          </a:bodyPr>
          <a:lstStyle>
            <a:lvl1pPr marL="0" indent="0" algn="l">
              <a:lnSpc>
                <a:spcPct val="100000"/>
              </a:lnSpc>
              <a:spcBef>
                <a:spcPts val="1200"/>
              </a:spcBef>
              <a:buNone/>
              <a:defRPr sz="1800">
                <a:solidFill>
                  <a:srgbClr val="BEAFFF"/>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13156562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11430000" cy="443198"/>
          </a:xfrm>
          <a:prstGeom prst="rect">
            <a:avLst/>
          </a:prstGeom>
        </p:spPr>
        <p:txBody>
          <a:bodyPr wrap="square" lIns="0" tIns="0" rIns="0" bIns="0">
            <a:spAutoFit/>
          </a:bodyPr>
          <a:lstStyle>
            <a:lvl1pPr>
              <a:defRPr sz="3200">
                <a:solidFill>
                  <a:schemeClr val="accent4"/>
                </a:solidFill>
                <a:latin typeface="+mj-lt"/>
              </a:defRPr>
            </a:lvl1pPr>
          </a:lstStyle>
          <a:p>
            <a:r>
              <a:rPr lang="en-US"/>
              <a:t>Click to edit Master title style</a:t>
            </a:r>
          </a:p>
        </p:txBody>
      </p:sp>
    </p:spTree>
    <p:extLst>
      <p:ext uri="{BB962C8B-B14F-4D97-AF65-F5344CB8AC3E}">
        <p14:creationId xmlns:p14="http://schemas.microsoft.com/office/powerpoint/2010/main" val="38164146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11430000" cy="443198"/>
          </a:xfrm>
          <a:prstGeom prst="rect">
            <a:avLst/>
          </a:prstGeom>
        </p:spPr>
        <p:txBody>
          <a:bodyPr wrap="square" lIns="0" tIns="0" rIns="0" bIns="0">
            <a:spAutoFit/>
          </a:bodyPr>
          <a:lstStyle>
            <a:lvl1pPr>
              <a:defRPr sz="32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16251622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11430000" cy="443198"/>
          </a:xfrm>
          <a:prstGeom prst="rect">
            <a:avLst/>
          </a:prstGeom>
        </p:spPr>
        <p:txBody>
          <a:bodyPr wrap="square" lIns="0" tIns="0" rIns="0" bIns="0">
            <a:spAutoFit/>
          </a:bodyPr>
          <a:lstStyle>
            <a:lvl1pPr>
              <a:defRPr sz="320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81000" y="857250"/>
            <a:ext cx="11430000" cy="246221"/>
          </a:xfrm>
          <a:prstGeom prst="rect">
            <a:avLst/>
          </a:prstGeom>
        </p:spPr>
        <p:txBody>
          <a:bodyPr wrap="square" lIns="0" tIns="0" rIns="0" bIns="0">
            <a:spAutoFit/>
          </a:bodyPr>
          <a:lstStyle>
            <a:lvl1pPr marL="0" indent="0" algn="l">
              <a:lnSpc>
                <a:spcPct val="100000"/>
              </a:lnSpc>
              <a:spcBef>
                <a:spcPts val="0"/>
              </a:spcBef>
              <a:buNone/>
              <a:defRPr sz="1600">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22273099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11430000" cy="443198"/>
          </a:xfrm>
          <a:prstGeom prst="rect">
            <a:avLst/>
          </a:prstGeom>
        </p:spPr>
        <p:txBody>
          <a:bodyPr wrap="square" lIns="0" tIns="0" rIns="0" bIns="0">
            <a:spAutoFit/>
          </a:bodyPr>
          <a:lstStyle>
            <a:lvl1pPr>
              <a:defRPr sz="3200">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381000" y="1600200"/>
            <a:ext cx="11430000" cy="4572000"/>
          </a:xfrm>
          <a:prstGeom prst="rect">
            <a:avLst/>
          </a:prstGeom>
        </p:spPr>
        <p:txBody>
          <a:bodyPr lIns="0" tIns="0" rIns="0" bIns="0"/>
          <a:lstStyle>
            <a:lvl1pPr marL="228594" indent="-228594">
              <a:lnSpc>
                <a:spcPct val="100000"/>
              </a:lnSpc>
              <a:spcBef>
                <a:spcPts val="12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600"/>
              </a:spcBef>
              <a:buClr>
                <a:srgbClr val="808080"/>
              </a:buClr>
              <a:buFont typeface="Arial" panose="020B0604020202020204" pitchFamily="34" charset="0"/>
              <a:buChar char="–"/>
              <a:defRPr sz="1800">
                <a:solidFill>
                  <a:schemeClr val="bg2"/>
                </a:solidFill>
                <a:latin typeface="Arial" panose="020B0604020202020204" pitchFamily="34" charset="0"/>
              </a:defRPr>
            </a:lvl2pPr>
            <a:lvl3pPr marL="1066773" indent="-152396">
              <a:lnSpc>
                <a:spcPct val="100000"/>
              </a:lnSpc>
              <a:spcBef>
                <a:spcPts val="600"/>
              </a:spcBef>
              <a:buClr>
                <a:srgbClr val="808080"/>
              </a:buClr>
              <a:buFont typeface="Arial" panose="020B0604020202020204" pitchFamily="34" charset="0"/>
              <a:buChar char="▪"/>
              <a:defRPr sz="1400">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453300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42900"/>
            <a:ext cx="11430000" cy="443198"/>
          </a:xfrm>
          <a:prstGeom prst="rect">
            <a:avLst/>
          </a:prstGeom>
        </p:spPr>
        <p:txBody>
          <a:bodyPr wrap="square" lIns="0" tIns="0" rIns="0" bIns="0">
            <a:spAutoFit/>
          </a:bodyPr>
          <a:lstStyle>
            <a:lvl1pPr>
              <a:defRPr sz="320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85486" y="857250"/>
            <a:ext cx="11425529" cy="246221"/>
          </a:xfrm>
          <a:prstGeom prst="rect">
            <a:avLst/>
          </a:prstGeom>
        </p:spPr>
        <p:txBody>
          <a:bodyPr wrap="square" lIns="0" tIns="0" rIns="0" bIns="0">
            <a:spAutoFit/>
          </a:bodyPr>
          <a:lstStyle>
            <a:lvl1pPr marL="0" indent="0" algn="l">
              <a:lnSpc>
                <a:spcPct val="100000"/>
              </a:lnSpc>
              <a:spcBef>
                <a:spcPts val="0"/>
              </a:spcBef>
              <a:buNone/>
              <a:defRPr sz="1600">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Content Placeholder 2"/>
          <p:cNvSpPr>
            <a:spLocks noGrp="1"/>
          </p:cNvSpPr>
          <p:nvPr>
            <p:ph idx="10"/>
          </p:nvPr>
        </p:nvSpPr>
        <p:spPr>
          <a:xfrm>
            <a:off x="385486" y="1600200"/>
            <a:ext cx="11425529" cy="4572000"/>
          </a:xfrm>
          <a:prstGeom prst="rect">
            <a:avLst/>
          </a:prstGeom>
        </p:spPr>
        <p:txBody>
          <a:bodyPr lIns="0" tIns="0" rIns="0" bIns="0"/>
          <a:lstStyle>
            <a:lvl1pPr marL="228594" indent="-228594">
              <a:lnSpc>
                <a:spcPct val="100000"/>
              </a:lnSpc>
              <a:spcBef>
                <a:spcPts val="12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600"/>
              </a:spcBef>
              <a:buClr>
                <a:srgbClr val="808080"/>
              </a:buClr>
              <a:buFont typeface="Arial" panose="020B0604020202020204" pitchFamily="34" charset="0"/>
              <a:buChar char="–"/>
              <a:defRPr sz="1800">
                <a:solidFill>
                  <a:schemeClr val="bg2"/>
                </a:solidFill>
                <a:latin typeface="Arial" panose="020B0604020202020204" pitchFamily="34" charset="0"/>
              </a:defRPr>
            </a:lvl2pPr>
            <a:lvl3pPr marL="1066773" indent="-152396">
              <a:lnSpc>
                <a:spcPct val="100000"/>
              </a:lnSpc>
              <a:spcBef>
                <a:spcPts val="600"/>
              </a:spcBef>
              <a:buClr>
                <a:srgbClr val="808080"/>
              </a:buClr>
              <a:buFont typeface="Arial" panose="020B0604020202020204" pitchFamily="34" charset="0"/>
              <a:buChar char="▪"/>
              <a:defRPr sz="1400">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744965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11430000" cy="443198"/>
          </a:xfrm>
          <a:prstGeom prst="rect">
            <a:avLst/>
          </a:prstGeom>
        </p:spPr>
        <p:txBody>
          <a:bodyPr wrap="square" lIns="0" tIns="0" rIns="0" bIns="0">
            <a:spAutoFit/>
          </a:bodyPr>
          <a:lstStyle>
            <a:lvl1pPr>
              <a:defRPr lang="en-US" sz="3200" dirty="0">
                <a:solidFill>
                  <a:schemeClr val="bg1"/>
                </a:solidFill>
                <a:latin typeface="+mj-lt"/>
              </a:defRPr>
            </a:lvl1pPr>
          </a:lstStyle>
          <a:p>
            <a:pPr lvl="0"/>
            <a:r>
              <a:rPr lang="en-US"/>
              <a:t>Click to edit Master title style</a:t>
            </a:r>
          </a:p>
        </p:txBody>
      </p:sp>
      <p:sp>
        <p:nvSpPr>
          <p:cNvPr id="10" name="Content Placeholder 9"/>
          <p:cNvSpPr>
            <a:spLocks noGrp="1"/>
          </p:cNvSpPr>
          <p:nvPr>
            <p:ph sz="quarter" idx="10"/>
          </p:nvPr>
        </p:nvSpPr>
        <p:spPr>
          <a:xfrm>
            <a:off x="381000" y="1600200"/>
            <a:ext cx="5486400" cy="4572000"/>
          </a:xfrm>
          <a:prstGeom prst="rect">
            <a:avLst/>
          </a:prstGeom>
        </p:spPr>
        <p:txBody>
          <a:bodyPr lIns="0" tIns="0" rIns="0" bIns="0"/>
          <a:lstStyle>
            <a:lvl1pPr>
              <a:lnSpc>
                <a:spcPct val="100000"/>
              </a:lnSpc>
              <a:spcBef>
                <a:spcPts val="1200"/>
              </a:spcBef>
              <a:buClr>
                <a:srgbClr val="808080"/>
              </a:buClr>
              <a:defRPr sz="2400">
                <a:solidFill>
                  <a:schemeClr val="bg2"/>
                </a:solidFill>
              </a:defRPr>
            </a:lvl1pPr>
            <a:lvl2pPr marL="685783" indent="-228594">
              <a:lnSpc>
                <a:spcPct val="100000"/>
              </a:lnSpc>
              <a:spcBef>
                <a:spcPts val="600"/>
              </a:spcBef>
              <a:buClr>
                <a:srgbClr val="808080"/>
              </a:buClr>
              <a:buFont typeface="Arial" panose="020B0604020202020204" pitchFamily="34" charset="0"/>
              <a:buChar char="–"/>
              <a:defRPr sz="1800">
                <a:solidFill>
                  <a:schemeClr val="bg2"/>
                </a:solidFill>
              </a:defRPr>
            </a:lvl2pPr>
            <a:lvl3pPr marL="1142971" indent="-228594">
              <a:lnSpc>
                <a:spcPct val="100000"/>
              </a:lnSpc>
              <a:spcBef>
                <a:spcPts val="600"/>
              </a:spcBef>
              <a:buClr>
                <a:srgbClr val="808080"/>
              </a:buClr>
              <a:buFont typeface="Wingdings" panose="05000000000000000000" pitchFamily="2" charset="2"/>
              <a:buChar char="§"/>
              <a:defRPr sz="14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6324600" y="1600200"/>
            <a:ext cx="5486400" cy="4572000"/>
          </a:xfrm>
          <a:prstGeom prst="rect">
            <a:avLst/>
          </a:prstGeom>
        </p:spPr>
        <p:txBody>
          <a:bodyPr lIns="0" tIns="0" rIns="0" bIns="0"/>
          <a:lstStyle>
            <a:lvl1pPr>
              <a:lnSpc>
                <a:spcPct val="100000"/>
              </a:lnSpc>
              <a:spcBef>
                <a:spcPts val="1200"/>
              </a:spcBef>
              <a:buClr>
                <a:srgbClr val="808080"/>
              </a:buClr>
              <a:defRPr sz="2400">
                <a:solidFill>
                  <a:schemeClr val="bg2"/>
                </a:solidFill>
              </a:defRPr>
            </a:lvl1pPr>
            <a:lvl2pPr marL="685783" indent="-228594">
              <a:lnSpc>
                <a:spcPct val="100000"/>
              </a:lnSpc>
              <a:spcBef>
                <a:spcPts val="600"/>
              </a:spcBef>
              <a:buClr>
                <a:srgbClr val="808080"/>
              </a:buClr>
              <a:buFont typeface="Arial" panose="020B0604020202020204" pitchFamily="34" charset="0"/>
              <a:buChar char="–"/>
              <a:defRPr sz="1800">
                <a:solidFill>
                  <a:schemeClr val="bg2"/>
                </a:solidFill>
              </a:defRPr>
            </a:lvl2pPr>
            <a:lvl3pPr marL="1142971" indent="-228594">
              <a:lnSpc>
                <a:spcPct val="100000"/>
              </a:lnSpc>
              <a:spcBef>
                <a:spcPts val="600"/>
              </a:spcBef>
              <a:buClr>
                <a:srgbClr val="808080"/>
              </a:buClr>
              <a:buFont typeface="Wingdings" panose="05000000000000000000" pitchFamily="2" charset="2"/>
              <a:buChar char="§"/>
              <a:defRPr sz="14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5792142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11430000" cy="443198"/>
          </a:xfrm>
          <a:prstGeom prst="rect">
            <a:avLst/>
          </a:prstGeom>
        </p:spPr>
        <p:txBody>
          <a:bodyPr wrap="square" lIns="0" tIns="0" rIns="0" bIns="0">
            <a:spAutoFit/>
          </a:bodyPr>
          <a:lstStyle>
            <a:lvl1pPr>
              <a:defRPr lang="en-US" sz="3200" dirty="0">
                <a:solidFill>
                  <a:schemeClr val="bg1"/>
                </a:solidFill>
                <a:latin typeface="+mj-lt"/>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381000" y="1374370"/>
            <a:ext cx="5486400" cy="4797829"/>
          </a:xfrm>
          <a:prstGeom prst="rect">
            <a:avLst/>
          </a:prstGeom>
        </p:spPr>
        <p:txBody>
          <a:bodyPr lIns="0" tIns="0" rIns="0" bIns="91440"/>
          <a:lstStyle>
            <a:lvl1pPr marL="0" indent="0">
              <a:lnSpc>
                <a:spcPct val="100000"/>
              </a:lnSpc>
              <a:spcBef>
                <a:spcPts val="1800"/>
              </a:spcBef>
              <a:buNone/>
              <a:defRPr sz="2000" b="1" baseline="0">
                <a:solidFill>
                  <a:schemeClr val="bg1"/>
                </a:solidFill>
              </a:defRPr>
            </a:lvl1pPr>
            <a:lvl2pPr marL="230712" indent="-230712">
              <a:lnSpc>
                <a:spcPct val="100000"/>
              </a:lnSpc>
              <a:spcBef>
                <a:spcPts val="1200"/>
              </a:spcBef>
              <a:buClr>
                <a:srgbClr val="808080"/>
              </a:buClr>
              <a:defRPr sz="1800">
                <a:solidFill>
                  <a:schemeClr val="bg2"/>
                </a:solidFill>
              </a:defRPr>
            </a:lvl2pPr>
            <a:lvl3pPr marL="685783" indent="-230712">
              <a:lnSpc>
                <a:spcPct val="100000"/>
              </a:lnSpc>
              <a:spcBef>
                <a:spcPts val="600"/>
              </a:spcBef>
              <a:buClr>
                <a:srgbClr val="808080"/>
              </a:buClr>
              <a:buFont typeface="Arial" panose="020B0604020202020204" pitchFamily="34" charset="0"/>
              <a:buChar char="–"/>
              <a:defRPr sz="1400">
                <a:solidFill>
                  <a:schemeClr val="bg2"/>
                </a:solidFill>
              </a:defRPr>
            </a:lvl3pPr>
            <a:lvl4pPr marL="1140855" indent="-224361">
              <a:lnSpc>
                <a:spcPct val="100000"/>
              </a:lnSpc>
              <a:spcBef>
                <a:spcPts val="600"/>
              </a:spcBef>
              <a:buClr>
                <a:srgbClr val="808080"/>
              </a:buClr>
              <a:buFont typeface="Wingdings" panose="05000000000000000000" pitchFamily="2" charset="2"/>
              <a:buChar char="§"/>
              <a:defRPr sz="1200">
                <a:solidFill>
                  <a:schemeClr val="bg2"/>
                </a:solidFill>
              </a:defRPr>
            </a:lvl4pPr>
            <a:lvl5pPr>
              <a:lnSpc>
                <a:spcPct val="100000"/>
              </a:lnSpc>
              <a:spcBef>
                <a:spcPts val="400"/>
              </a:spcBef>
              <a:buClr>
                <a:srgbClr val="808080"/>
              </a:buCl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6324600" y="1374370"/>
            <a:ext cx="5486400" cy="4797829"/>
          </a:xfrm>
          <a:prstGeom prst="rect">
            <a:avLst/>
          </a:prstGeom>
        </p:spPr>
        <p:txBody>
          <a:bodyPr lIns="0" tIns="0" rIns="0" bIns="91440"/>
          <a:lstStyle>
            <a:lvl1pPr marL="0" indent="0">
              <a:lnSpc>
                <a:spcPct val="100000"/>
              </a:lnSpc>
              <a:spcBef>
                <a:spcPts val="1800"/>
              </a:spcBef>
              <a:buNone/>
              <a:defRPr sz="2000" b="1" baseline="0">
                <a:solidFill>
                  <a:schemeClr val="bg1"/>
                </a:solidFill>
              </a:defRPr>
            </a:lvl1pPr>
            <a:lvl2pPr marL="230712" indent="-230712">
              <a:lnSpc>
                <a:spcPct val="100000"/>
              </a:lnSpc>
              <a:spcBef>
                <a:spcPts val="1200"/>
              </a:spcBef>
              <a:buClr>
                <a:srgbClr val="808080"/>
              </a:buClr>
              <a:defRPr sz="1800">
                <a:solidFill>
                  <a:schemeClr val="bg2"/>
                </a:solidFill>
              </a:defRPr>
            </a:lvl2pPr>
            <a:lvl3pPr marL="685783" indent="-230712">
              <a:lnSpc>
                <a:spcPct val="100000"/>
              </a:lnSpc>
              <a:spcBef>
                <a:spcPts val="600"/>
              </a:spcBef>
              <a:buClr>
                <a:srgbClr val="808080"/>
              </a:buClr>
              <a:buFont typeface="Arial" panose="020B0604020202020204" pitchFamily="34" charset="0"/>
              <a:buChar char="–"/>
              <a:defRPr sz="1400">
                <a:solidFill>
                  <a:schemeClr val="bg2"/>
                </a:solidFill>
              </a:defRPr>
            </a:lvl3pPr>
            <a:lvl4pPr marL="1140855" indent="-224361">
              <a:lnSpc>
                <a:spcPct val="100000"/>
              </a:lnSpc>
              <a:spcBef>
                <a:spcPts val="600"/>
              </a:spcBef>
              <a:buClr>
                <a:srgbClr val="808080"/>
              </a:buClr>
              <a:buFont typeface="Wingdings" panose="05000000000000000000" pitchFamily="2" charset="2"/>
              <a:buChar char="§"/>
              <a:defRPr sz="1200">
                <a:solidFill>
                  <a:schemeClr val="bg2"/>
                </a:solidFill>
              </a:defRPr>
            </a:lvl4pPr>
            <a:lvl5pPr>
              <a:lnSpc>
                <a:spcPct val="100000"/>
              </a:lnSpc>
              <a:spcBef>
                <a:spcPts val="400"/>
              </a:spcBef>
              <a:buClr>
                <a:srgbClr val="808080"/>
              </a:buCl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07558537"/>
      </p:ext>
    </p:extLst>
  </p:cSld>
  <p:clrMapOvr>
    <a:masterClrMapping/>
  </p:clrMapOvr>
  <p:extLst>
    <p:ext uri="{DCECCB84-F9BA-43D5-87BE-67443E8EF086}">
      <p15:sldGuideLst xmlns:p15="http://schemas.microsoft.com/office/powerpoint/2012/main">
        <p15:guide id="1" orient="horz" pos="12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381000" y="4343400"/>
            <a:ext cx="8027894" cy="1495794"/>
          </a:xfrm>
          <a:prstGeom prst="rect">
            <a:avLst/>
          </a:prstGeom>
        </p:spPr>
        <p:txBody>
          <a:bodyPr wrap="square" lIns="0" tIns="0" rIns="0" bIns="0" anchor="b" anchorCtr="0">
            <a:spAutoFit/>
          </a:bodyPr>
          <a:lstStyle>
            <a:lvl1pPr>
              <a:defRPr lang="en-US" sz="5400" dirty="0">
                <a:solidFill>
                  <a:srgbClr val="E5F8FF"/>
                </a:solidFill>
                <a:latin typeface="Arial Nova Light" panose="020B0304020202020204" pitchFamily="34" charset="0"/>
              </a:defRPr>
            </a:lvl1pPr>
          </a:lstStyle>
          <a:p>
            <a:pPr lvl="0"/>
            <a:r>
              <a:rPr lang="en-US"/>
              <a:t>Click to edit Master title style</a:t>
            </a:r>
          </a:p>
        </p:txBody>
      </p:sp>
      <p:sp>
        <p:nvSpPr>
          <p:cNvPr id="7" name="Rectangle 6">
            <a:extLst>
              <a:ext uri="{FF2B5EF4-FFF2-40B4-BE49-F238E27FC236}">
                <a16:creationId xmlns:a16="http://schemas.microsoft.com/office/drawing/2014/main" id="{B5B0BFDB-C4BC-4E6F-8090-A00E82B41E85}"/>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3" name="Text Placeholder 2">
            <a:extLst>
              <a:ext uri="{FF2B5EF4-FFF2-40B4-BE49-F238E27FC236}">
                <a16:creationId xmlns:a16="http://schemas.microsoft.com/office/drawing/2014/main" id="{9AF30D4F-5FE4-4AA6-812B-A00AFC98112E}"/>
              </a:ext>
            </a:extLst>
          </p:cNvPr>
          <p:cNvSpPr>
            <a:spLocks noGrp="1"/>
          </p:cNvSpPr>
          <p:nvPr>
            <p:ph type="body" sz="quarter" idx="10"/>
          </p:nvPr>
        </p:nvSpPr>
        <p:spPr>
          <a:xfrm>
            <a:off x="1066799" y="349478"/>
            <a:ext cx="7315201" cy="215444"/>
          </a:xfrm>
          <a:prstGeom prst="rect">
            <a:avLst/>
          </a:prstGeom>
        </p:spPr>
        <p:txBody>
          <a:bodyPr lIns="0" tIns="0" rIns="0" bIns="0">
            <a:spAutoFit/>
          </a:bodyPr>
          <a:lstStyle>
            <a:lvl1pPr marL="0" indent="0">
              <a:lnSpc>
                <a:spcPct val="100000"/>
              </a:lnSpc>
              <a:buNone/>
              <a:defRPr sz="1400" cap="all" spc="300" baseline="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Tree>
    <p:extLst>
      <p:ext uri="{BB962C8B-B14F-4D97-AF65-F5344CB8AC3E}">
        <p14:creationId xmlns:p14="http://schemas.microsoft.com/office/powerpoint/2010/main" val="3952340036"/>
      </p:ext>
    </p:extLst>
  </p:cSld>
  <p:clrMapOvr>
    <a:masterClrMapping/>
  </p:clrMapOvr>
  <p:extLst>
    <p:ext uri="{DCECCB84-F9BA-43D5-87BE-67443E8EF086}">
      <p15:sldGuideLst xmlns:p15="http://schemas.microsoft.com/office/powerpoint/2012/main">
        <p15:guide id="1" orient="horz" pos="2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11430000" cy="443198"/>
          </a:xfrm>
          <a:prstGeom prst="rect">
            <a:avLst/>
          </a:prstGeom>
        </p:spPr>
        <p:txBody>
          <a:bodyPr wrap="square" lIns="0" tIns="0" rIns="0" bIns="0">
            <a:spAutoFit/>
          </a:bodyPr>
          <a:lstStyle>
            <a:lvl1pPr>
              <a:defRPr lang="en-US" sz="3200" dirty="0">
                <a:solidFill>
                  <a:schemeClr val="bg1"/>
                </a:solidFill>
                <a:latin typeface="+mj-lt"/>
              </a:defRPr>
            </a:lvl1pPr>
          </a:lstStyle>
          <a:p>
            <a:pPr lvl="0"/>
            <a:r>
              <a:rPr lang="en-US"/>
              <a:t>Click to edit Master title style</a:t>
            </a:r>
          </a:p>
        </p:txBody>
      </p:sp>
      <p:sp>
        <p:nvSpPr>
          <p:cNvPr id="9" name="Content Placeholder 9"/>
          <p:cNvSpPr>
            <a:spLocks noGrp="1"/>
          </p:cNvSpPr>
          <p:nvPr>
            <p:ph sz="quarter" idx="13"/>
          </p:nvPr>
        </p:nvSpPr>
        <p:spPr>
          <a:xfrm>
            <a:off x="381000" y="1371600"/>
            <a:ext cx="3526327" cy="4800600"/>
          </a:xfrm>
          <a:prstGeom prst="rect">
            <a:avLst/>
          </a:prstGeom>
        </p:spPr>
        <p:txBody>
          <a:bodyPr lIns="0" tIns="0" rIns="0" bIns="0"/>
          <a:lstStyle>
            <a:lvl1pPr marL="0" indent="0">
              <a:lnSpc>
                <a:spcPct val="100000"/>
              </a:lnSpc>
              <a:spcBef>
                <a:spcPts val="1800"/>
              </a:spcBef>
              <a:buClr>
                <a:srgbClr val="808080"/>
              </a:buClr>
              <a:buNone/>
              <a:defRPr sz="1800" b="1">
                <a:solidFill>
                  <a:schemeClr val="bg1"/>
                </a:solidFill>
              </a:defRPr>
            </a:lvl1pPr>
            <a:lvl2pPr marL="228594" indent="-228594">
              <a:lnSpc>
                <a:spcPct val="100000"/>
              </a:lnSpc>
              <a:spcBef>
                <a:spcPts val="1200"/>
              </a:spcBef>
              <a:buClr>
                <a:srgbClr val="808080"/>
              </a:buClr>
              <a:buFont typeface="Arial" panose="020B0604020202020204" pitchFamily="34" charset="0"/>
              <a:buChar char="•"/>
              <a:defRPr sz="1600">
                <a:solidFill>
                  <a:schemeClr val="bg2"/>
                </a:solidFill>
              </a:defRPr>
            </a:lvl2pPr>
            <a:lvl3pPr marL="685783" indent="-228594">
              <a:lnSpc>
                <a:spcPct val="100000"/>
              </a:lnSpc>
              <a:spcBef>
                <a:spcPts val="600"/>
              </a:spcBef>
              <a:buClr>
                <a:srgbClr val="808080"/>
              </a:buClr>
              <a:buFont typeface="Arial" panose="020B0604020202020204" pitchFamily="34" charset="0"/>
              <a:buChar char="–"/>
              <a:defRPr sz="12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ontent Placeholder 9">
            <a:extLst>
              <a:ext uri="{FF2B5EF4-FFF2-40B4-BE49-F238E27FC236}">
                <a16:creationId xmlns:a16="http://schemas.microsoft.com/office/drawing/2014/main" id="{3C9CA1AB-E8E8-4338-8BB5-4C9F95D3899A}"/>
              </a:ext>
            </a:extLst>
          </p:cNvPr>
          <p:cNvSpPr>
            <a:spLocks noGrp="1"/>
          </p:cNvSpPr>
          <p:nvPr>
            <p:ph sz="quarter" idx="14"/>
          </p:nvPr>
        </p:nvSpPr>
        <p:spPr>
          <a:xfrm>
            <a:off x="4332836" y="1371600"/>
            <a:ext cx="3526327" cy="4800600"/>
          </a:xfrm>
          <a:prstGeom prst="rect">
            <a:avLst/>
          </a:prstGeom>
        </p:spPr>
        <p:txBody>
          <a:bodyPr lIns="0" tIns="0" rIns="0" bIns="0"/>
          <a:lstStyle>
            <a:lvl1pPr marL="0" indent="0">
              <a:lnSpc>
                <a:spcPct val="100000"/>
              </a:lnSpc>
              <a:spcBef>
                <a:spcPts val="1800"/>
              </a:spcBef>
              <a:buClr>
                <a:srgbClr val="808080"/>
              </a:buClr>
              <a:buNone/>
              <a:defRPr sz="1800" b="1">
                <a:solidFill>
                  <a:schemeClr val="bg1"/>
                </a:solidFill>
              </a:defRPr>
            </a:lvl1pPr>
            <a:lvl2pPr marL="228594" indent="-228594">
              <a:lnSpc>
                <a:spcPct val="100000"/>
              </a:lnSpc>
              <a:spcBef>
                <a:spcPts val="1200"/>
              </a:spcBef>
              <a:buClr>
                <a:srgbClr val="808080"/>
              </a:buClr>
              <a:buFont typeface="Arial" panose="020B0604020202020204" pitchFamily="34" charset="0"/>
              <a:buChar char="•"/>
              <a:defRPr sz="1600">
                <a:solidFill>
                  <a:schemeClr val="bg2"/>
                </a:solidFill>
              </a:defRPr>
            </a:lvl2pPr>
            <a:lvl3pPr marL="685783" indent="-228594">
              <a:lnSpc>
                <a:spcPct val="100000"/>
              </a:lnSpc>
              <a:spcBef>
                <a:spcPts val="600"/>
              </a:spcBef>
              <a:buClr>
                <a:srgbClr val="808080"/>
              </a:buClr>
              <a:buFont typeface="Arial" panose="020B0604020202020204" pitchFamily="34" charset="0"/>
              <a:buChar char="–"/>
              <a:defRPr sz="12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Content Placeholder 9">
            <a:extLst>
              <a:ext uri="{FF2B5EF4-FFF2-40B4-BE49-F238E27FC236}">
                <a16:creationId xmlns:a16="http://schemas.microsoft.com/office/drawing/2014/main" id="{B6586213-13AB-4801-9939-C1924B01D7D1}"/>
              </a:ext>
            </a:extLst>
          </p:cNvPr>
          <p:cNvSpPr>
            <a:spLocks noGrp="1"/>
          </p:cNvSpPr>
          <p:nvPr>
            <p:ph sz="quarter" idx="15"/>
          </p:nvPr>
        </p:nvSpPr>
        <p:spPr>
          <a:xfrm>
            <a:off x="8284230" y="1371600"/>
            <a:ext cx="3526327" cy="4800600"/>
          </a:xfrm>
          <a:prstGeom prst="rect">
            <a:avLst/>
          </a:prstGeom>
        </p:spPr>
        <p:txBody>
          <a:bodyPr lIns="0" tIns="0" rIns="0" bIns="0"/>
          <a:lstStyle>
            <a:lvl1pPr marL="0" indent="0">
              <a:lnSpc>
                <a:spcPct val="100000"/>
              </a:lnSpc>
              <a:spcBef>
                <a:spcPts val="1800"/>
              </a:spcBef>
              <a:buClr>
                <a:srgbClr val="808080"/>
              </a:buClr>
              <a:buNone/>
              <a:defRPr sz="1800" b="1">
                <a:solidFill>
                  <a:schemeClr val="bg1"/>
                </a:solidFill>
              </a:defRPr>
            </a:lvl1pPr>
            <a:lvl2pPr marL="228594" indent="-228594">
              <a:lnSpc>
                <a:spcPct val="100000"/>
              </a:lnSpc>
              <a:spcBef>
                <a:spcPts val="1200"/>
              </a:spcBef>
              <a:buClr>
                <a:srgbClr val="808080"/>
              </a:buClr>
              <a:buFont typeface="Arial" panose="020B0604020202020204" pitchFamily="34" charset="0"/>
              <a:buChar char="•"/>
              <a:defRPr sz="1600">
                <a:solidFill>
                  <a:schemeClr val="bg2"/>
                </a:solidFill>
              </a:defRPr>
            </a:lvl2pPr>
            <a:lvl3pPr marL="685783" indent="-228594">
              <a:lnSpc>
                <a:spcPct val="100000"/>
              </a:lnSpc>
              <a:spcBef>
                <a:spcPts val="600"/>
              </a:spcBef>
              <a:buClr>
                <a:srgbClr val="808080"/>
              </a:buClr>
              <a:buFont typeface="Arial" panose="020B0604020202020204" pitchFamily="34" charset="0"/>
              <a:buChar char="–"/>
              <a:defRPr sz="12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8502947"/>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838200" y="-457200"/>
            <a:ext cx="10515600" cy="395816"/>
          </a:xfrm>
          <a:prstGeom prst="rect">
            <a:avLst/>
          </a:prstGeom>
        </p:spPr>
        <p:txBody>
          <a:bodyPr/>
          <a:lstStyle>
            <a:lvl1pPr algn="ctr">
              <a:defRPr sz="2400">
                <a:solidFill>
                  <a:schemeClr val="tx1"/>
                </a:solidFill>
              </a:defRPr>
            </a:lvl1pPr>
          </a:lstStyle>
          <a:p>
            <a:r>
              <a:rPr lang="en-US"/>
              <a:t>Click to edit Master title style</a:t>
            </a:r>
          </a:p>
        </p:txBody>
      </p:sp>
    </p:spTree>
    <p:extLst>
      <p:ext uri="{BB962C8B-B14F-4D97-AF65-F5344CB8AC3E}">
        <p14:creationId xmlns:p14="http://schemas.microsoft.com/office/powerpoint/2010/main" val="2003238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End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838200" y="-457200"/>
            <a:ext cx="10515600" cy="395816"/>
          </a:xfrm>
          <a:prstGeom prst="rect">
            <a:avLst/>
          </a:prstGeom>
        </p:spPr>
        <p:txBody>
          <a:bodyPr/>
          <a:lstStyle>
            <a:lvl1pPr algn="ctr">
              <a:defRPr sz="2400"/>
            </a:lvl1pPr>
          </a:lstStyle>
          <a:p>
            <a:r>
              <a:rPr lang="en-US"/>
              <a:t>Click to edit Master title style</a:t>
            </a:r>
          </a:p>
        </p:txBody>
      </p:sp>
      <p:sp>
        <p:nvSpPr>
          <p:cNvPr id="209" name="Rectangle 208">
            <a:extLst>
              <a:ext uri="{FF2B5EF4-FFF2-40B4-BE49-F238E27FC236}">
                <a16:creationId xmlns:a16="http://schemas.microsoft.com/office/drawing/2014/main" id="{5BC7EE9C-562A-4519-B67A-EB99114D5C54}"/>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pic>
        <p:nvPicPr>
          <p:cNvPr id="210" name="Picture 209">
            <a:extLst>
              <a:ext uri="{FF2B5EF4-FFF2-40B4-BE49-F238E27FC236}">
                <a16:creationId xmlns:a16="http://schemas.microsoft.com/office/drawing/2014/main" id="{9F395D62-9AFB-429C-85A8-BAAB83043A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171" y="6172200"/>
            <a:ext cx="2743200" cy="356618"/>
          </a:xfrm>
          <a:prstGeom prst="rect">
            <a:avLst/>
          </a:prstGeom>
        </p:spPr>
      </p:pic>
    </p:spTree>
    <p:extLst>
      <p:ext uri="{BB962C8B-B14F-4D97-AF65-F5344CB8AC3E}">
        <p14:creationId xmlns:p14="http://schemas.microsoft.com/office/powerpoint/2010/main" val="315025639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TA 2023 Cover">
    <p:bg>
      <p:bgPr>
        <a:solidFill>
          <a:srgbClr val="0672CB"/>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BBB173-B260-DE50-B3D6-6F6E26086C3D}"/>
              </a:ext>
            </a:extLst>
          </p:cNvPr>
          <p:cNvSpPr>
            <a:spLocks noGrp="1"/>
          </p:cNvSpPr>
          <p:nvPr>
            <p:ph type="body" sz="quarter" idx="10"/>
          </p:nvPr>
        </p:nvSpPr>
        <p:spPr>
          <a:xfrm>
            <a:off x="381001" y="5511179"/>
            <a:ext cx="5318512" cy="940564"/>
          </a:xfrm>
          <a:prstGeom prst="rect">
            <a:avLst/>
          </a:prstGeom>
        </p:spPr>
        <p:txBody>
          <a:bodyPr lIns="0" tIns="0" rIns="0" bIns="0"/>
          <a:lstStyle>
            <a:lvl1pPr marL="0" indent="0" algn="l" defTabSz="914377" rtl="0" eaLnBrk="1" latinLnBrk="0" hangingPunct="1">
              <a:lnSpc>
                <a:spcPct val="90000"/>
              </a:lnSpc>
              <a:spcBef>
                <a:spcPts val="0"/>
              </a:spcBef>
              <a:spcAft>
                <a:spcPts val="800"/>
              </a:spcAft>
              <a:buNone/>
              <a:defRPr lang="en-US" sz="2133" kern="1200" dirty="0">
                <a:solidFill>
                  <a:srgbClr val="CBEEFF"/>
                </a:solidFill>
                <a:latin typeface="+mn-lt"/>
                <a:ea typeface="+mn-ea"/>
                <a:cs typeface="+mn-cs"/>
              </a:defRPr>
            </a:lvl1pPr>
          </a:lstStyle>
          <a:p>
            <a:pPr lvl="0"/>
            <a:r>
              <a:rPr lang="en-US"/>
              <a:t>Click to edit Master text styles</a:t>
            </a:r>
          </a:p>
        </p:txBody>
      </p:sp>
      <p:sp>
        <p:nvSpPr>
          <p:cNvPr id="8" name="Text Placeholder 5">
            <a:extLst>
              <a:ext uri="{FF2B5EF4-FFF2-40B4-BE49-F238E27FC236}">
                <a16:creationId xmlns:a16="http://schemas.microsoft.com/office/drawing/2014/main" id="{10258455-4A68-E8AB-7037-6E4B3FDD8665}"/>
              </a:ext>
            </a:extLst>
          </p:cNvPr>
          <p:cNvSpPr>
            <a:spLocks noGrp="1"/>
          </p:cNvSpPr>
          <p:nvPr>
            <p:ph type="body" sz="quarter" idx="11"/>
          </p:nvPr>
        </p:nvSpPr>
        <p:spPr>
          <a:xfrm>
            <a:off x="381001" y="1752601"/>
            <a:ext cx="5318512" cy="3352800"/>
          </a:xfrm>
          <a:prstGeom prst="rect">
            <a:avLst/>
          </a:prstGeom>
        </p:spPr>
        <p:txBody>
          <a:bodyPr lIns="0" tIns="0" rIns="0" bIns="0" anchor="ctr"/>
          <a:lstStyle>
            <a:lvl1pPr marL="0" indent="0" algn="l" defTabSz="914377" rtl="0" eaLnBrk="1" latinLnBrk="0" hangingPunct="1">
              <a:lnSpc>
                <a:spcPct val="90000"/>
              </a:lnSpc>
              <a:spcBef>
                <a:spcPts val="0"/>
              </a:spcBef>
              <a:spcAft>
                <a:spcPts val="800"/>
              </a:spcAft>
              <a:buNone/>
              <a:defRPr lang="en-US" sz="4800" kern="1200" dirty="0">
                <a:solidFill>
                  <a:srgbClr val="FFFFFF"/>
                </a:solidFill>
                <a:latin typeface="+mn-lt"/>
                <a:ea typeface="+mn-ea"/>
                <a:cs typeface="+mn-cs"/>
              </a:defRPr>
            </a:lvl1pPr>
          </a:lstStyle>
          <a:p>
            <a:pPr lvl="0"/>
            <a:r>
              <a:rPr lang="en-US"/>
              <a:t>Click to edit Master text styles</a:t>
            </a:r>
          </a:p>
        </p:txBody>
      </p:sp>
      <p:sp>
        <p:nvSpPr>
          <p:cNvPr id="9" name="fl" descr="                              Dell - Internal Use - Confidential&#10;">
            <a:extLst>
              <a:ext uri="{FF2B5EF4-FFF2-40B4-BE49-F238E27FC236}">
                <a16:creationId xmlns:a16="http://schemas.microsoft.com/office/drawing/2014/main" id="{475793AF-974F-9929-CACC-34395A57B2DB}"/>
              </a:ext>
            </a:extLst>
          </p:cNvPr>
          <p:cNvSpPr txBox="1"/>
          <p:nvPr userDrawn="1"/>
        </p:nvSpPr>
        <p:spPr>
          <a:xfrm>
            <a:off x="5384428" y="6696353"/>
            <a:ext cx="1601400" cy="92398"/>
          </a:xfrm>
          <a:prstGeom prst="rect">
            <a:avLst/>
          </a:prstGeom>
          <a:noFill/>
        </p:spPr>
        <p:txBody>
          <a:bodyPr vert="horz" wrap="none" lIns="0" tIns="0" rIns="0" bIns="0" rtlCol="0" anchor="ctr" anchorCtr="0">
            <a:spAutoFit/>
          </a:bodyPr>
          <a:lstStyle/>
          <a:p>
            <a:pPr marL="0" marR="0" indent="0" algn="l" defTabSz="1219170" rtl="0" eaLnBrk="1" fontAlgn="base" latinLnBrk="0" hangingPunct="1">
              <a:lnSpc>
                <a:spcPct val="90000"/>
              </a:lnSpc>
              <a:spcBef>
                <a:spcPts val="133"/>
              </a:spcBef>
              <a:spcAft>
                <a:spcPts val="133"/>
              </a:spcAft>
              <a:buClrTx/>
              <a:buSzTx/>
              <a:buFontTx/>
              <a:buNone/>
              <a:tabLst/>
              <a:defRPr/>
            </a:pPr>
            <a:r>
              <a:rPr lang="en-US" sz="667" b="0" i="0" u="none" baseline="0">
                <a:solidFill>
                  <a:srgbClr val="EEEEEE"/>
                </a:solidFill>
                <a:latin typeface="Arial" panose="020B0604020202020204" pitchFamily="34" charset="0"/>
              </a:rPr>
              <a:t>Copyright © Dell Inc. All Rights Reserved.</a:t>
            </a:r>
          </a:p>
        </p:txBody>
      </p:sp>
      <p:sp>
        <p:nvSpPr>
          <p:cNvPr id="10" name="TextBox 9">
            <a:extLst>
              <a:ext uri="{FF2B5EF4-FFF2-40B4-BE49-F238E27FC236}">
                <a16:creationId xmlns:a16="http://schemas.microsoft.com/office/drawing/2014/main" id="{8D552ADC-CB04-5FBA-76DC-C8DF4E5579DB}"/>
              </a:ext>
            </a:extLst>
          </p:cNvPr>
          <p:cNvSpPr txBox="1"/>
          <p:nvPr userDrawn="1"/>
        </p:nvSpPr>
        <p:spPr>
          <a:xfrm>
            <a:off x="5140350" y="6697379"/>
            <a:ext cx="10579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667" b="0" kern="1200" smtClean="0">
                <a:solidFill>
                  <a:srgbClr val="EEEEEE"/>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667" b="0" kern="1200" err="1">
              <a:solidFill>
                <a:srgbClr val="EEEEEE"/>
              </a:solidFill>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09B828B8-C497-581B-7954-F176EE3488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3787938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on blue gradient bkgd">
    <p:bg>
      <p:bgPr>
        <a:solidFill>
          <a:srgbClr val="0672C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3" name="fl" descr="                              Dell - Internal Use - Confidential&#10;">
            <a:extLst>
              <a:ext uri="{FF2B5EF4-FFF2-40B4-BE49-F238E27FC236}">
                <a16:creationId xmlns:a16="http://schemas.microsoft.com/office/drawing/2014/main" id="{E0BC4B78-36EC-3932-D921-A5A052F0CB71}"/>
              </a:ext>
            </a:extLst>
          </p:cNvPr>
          <p:cNvSpPr txBox="1"/>
          <p:nvPr userDrawn="1"/>
        </p:nvSpPr>
        <p:spPr>
          <a:xfrm>
            <a:off x="5384428" y="6696353"/>
            <a:ext cx="1601400" cy="92398"/>
          </a:xfrm>
          <a:prstGeom prst="rect">
            <a:avLst/>
          </a:prstGeom>
          <a:noFill/>
        </p:spPr>
        <p:txBody>
          <a:bodyPr vert="horz" wrap="none" lIns="0" tIns="0" rIns="0" bIns="0" rtlCol="0" anchor="ctr" anchorCtr="0">
            <a:spAutoFit/>
          </a:bodyPr>
          <a:lstStyle/>
          <a:p>
            <a:pPr marL="0" marR="0" indent="0" algn="l" defTabSz="1219170" rtl="0" eaLnBrk="1" fontAlgn="base" latinLnBrk="0" hangingPunct="1">
              <a:lnSpc>
                <a:spcPct val="90000"/>
              </a:lnSpc>
              <a:spcBef>
                <a:spcPts val="133"/>
              </a:spcBef>
              <a:spcAft>
                <a:spcPts val="133"/>
              </a:spcAft>
              <a:buClrTx/>
              <a:buSzTx/>
              <a:buFontTx/>
              <a:buNone/>
              <a:tabLst/>
              <a:defRPr/>
            </a:pPr>
            <a:r>
              <a:rPr lang="en-US" sz="667" b="0" i="0" u="none" baseline="0">
                <a:solidFill>
                  <a:srgbClr val="EEEEEE"/>
                </a:solidFill>
                <a:latin typeface="Arial" panose="020B0604020202020204" pitchFamily="34" charset="0"/>
              </a:rPr>
              <a:t>Copyright © Dell Inc. All Rights Reserved.</a:t>
            </a:r>
          </a:p>
        </p:txBody>
      </p:sp>
      <p:sp>
        <p:nvSpPr>
          <p:cNvPr id="5" name="TextBox 4">
            <a:extLst>
              <a:ext uri="{FF2B5EF4-FFF2-40B4-BE49-F238E27FC236}">
                <a16:creationId xmlns:a16="http://schemas.microsoft.com/office/drawing/2014/main" id="{3A04FCC2-4AF9-53D3-693F-0298EADBE819}"/>
              </a:ext>
            </a:extLst>
          </p:cNvPr>
          <p:cNvSpPr txBox="1"/>
          <p:nvPr userDrawn="1"/>
        </p:nvSpPr>
        <p:spPr>
          <a:xfrm>
            <a:off x="5140350" y="6697379"/>
            <a:ext cx="10579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667" b="0" kern="1200" smtClean="0">
                <a:solidFill>
                  <a:srgbClr val="EEEEEE"/>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667" b="0" kern="1200" err="1">
              <a:solidFill>
                <a:srgbClr val="EEEEEE"/>
              </a:solidFill>
              <a:latin typeface="Arial" panose="020B0604020202020204" pitchFamily="34" charset="0"/>
              <a:ea typeface="+mn-ea"/>
              <a:cs typeface="+mn-cs"/>
            </a:endParaRPr>
          </a:p>
        </p:txBody>
      </p:sp>
    </p:spTree>
    <p:extLst>
      <p:ext uri="{BB962C8B-B14F-4D97-AF65-F5344CB8AC3E}">
        <p14:creationId xmlns:p14="http://schemas.microsoft.com/office/powerpoint/2010/main" val="394433402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050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le Only Dark">
    <p:bg>
      <p:bgPr>
        <a:solidFill>
          <a:srgbClr val="0D215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443198"/>
          </a:xfrm>
          <a:prstGeom prst="rect">
            <a:avLst/>
          </a:prstGeom>
        </p:spPr>
        <p:txBody>
          <a:bodyPr wrap="square" lIns="0" tIns="0" rIns="0" bIns="0">
            <a:spAutoFit/>
          </a:bodyPr>
          <a:lstStyle>
            <a:lvl1pPr>
              <a:defRPr sz="3200">
                <a:solidFill>
                  <a:schemeClr val="tx2"/>
                </a:solidFill>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306F2B36-31F6-28C9-9358-7A3DB358C4CE}"/>
              </a:ext>
              <a:ext uri="{C183D7F6-B498-43B3-948B-1728B52AA6E4}">
                <adec:decorative xmlns:adec="http://schemas.microsoft.com/office/drawing/2017/decorative" val="1"/>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6" name="fl" descr="                              Dell - Internal Use - Confidential&#10;">
            <a:extLst>
              <a:ext uri="{FF2B5EF4-FFF2-40B4-BE49-F238E27FC236}">
                <a16:creationId xmlns:a16="http://schemas.microsoft.com/office/drawing/2014/main" id="{0E6938BD-ED0E-6E86-6FD9-E84CE45FA6F8}"/>
              </a:ext>
            </a:extLst>
          </p:cNvPr>
          <p:cNvSpPr txBox="1"/>
          <p:nvPr userDrawn="1"/>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Copyright © Dell Inc. All Rights Reserved.</a:t>
            </a:r>
          </a:p>
        </p:txBody>
      </p:sp>
    </p:spTree>
    <p:extLst>
      <p:ext uri="{BB962C8B-B14F-4D97-AF65-F5344CB8AC3E}">
        <p14:creationId xmlns:p14="http://schemas.microsoft.com/office/powerpoint/2010/main" val="26584260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Right side title">
    <p:bg>
      <p:bgPr>
        <a:solidFill>
          <a:srgbClr val="0D215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5572" y="536448"/>
            <a:ext cx="4976736" cy="517064"/>
          </a:xfrm>
          <a:prstGeom prst="rect">
            <a:avLst/>
          </a:prstGeom>
        </p:spPr>
        <p:txBody>
          <a:bodyPr wrap="square" lIns="0" tIns="0" rIns="0" bIns="0">
            <a:noAutofit/>
          </a:bodyPr>
          <a:lstStyle>
            <a:lvl1pPr algn="l">
              <a:defRPr sz="4800">
                <a:solidFill>
                  <a:schemeClr val="tx2"/>
                </a:solidFill>
                <a:latin typeface="+mj-lt"/>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5CD5E6B4-5B69-6DB6-9572-E9CBADD73B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6" name="fl" descr="                              Dell - Internal Use - Confidential&#10;">
            <a:extLst>
              <a:ext uri="{FF2B5EF4-FFF2-40B4-BE49-F238E27FC236}">
                <a16:creationId xmlns:a16="http://schemas.microsoft.com/office/drawing/2014/main" id="{95A03F9C-329E-85CF-44A5-FDB543FED4B6}"/>
              </a:ext>
            </a:extLst>
          </p:cNvPr>
          <p:cNvSpPr txBox="1"/>
          <p:nvPr userDrawn="1"/>
        </p:nvSpPr>
        <p:spPr>
          <a:xfrm>
            <a:off x="5381061" y="6701002"/>
            <a:ext cx="1429879" cy="83100"/>
          </a:xfrm>
          <a:prstGeom prst="rect">
            <a:avLst/>
          </a:prstGeom>
          <a:noFill/>
        </p:spPr>
        <p:txBody>
          <a:bodyPr vert="horz" wrap="none" lIns="0" tIns="0" rIns="0" bIns="0" rtlCol="0" anchor="ctr" anchorCtr="0">
            <a:spAutoFit/>
          </a:bodyPr>
          <a:lstStyle/>
          <a:p>
            <a:pPr marL="0" marR="0" indent="0" algn="ctr" defTabSz="1219170" rtl="0" eaLnBrk="1" fontAlgn="base" latinLnBrk="0" hangingPunct="1">
              <a:lnSpc>
                <a:spcPct val="90000"/>
              </a:lnSpc>
              <a:spcBef>
                <a:spcPts val="133"/>
              </a:spcBef>
              <a:spcAft>
                <a:spcPts val="133"/>
              </a:spcAft>
              <a:buClrTx/>
              <a:buSzTx/>
              <a:buFontTx/>
              <a:buNone/>
              <a:tabLst/>
              <a:defRPr/>
            </a:pPr>
            <a:r>
              <a:rPr lang="en-US" sz="600" b="0" i="0" u="none" baseline="0">
                <a:solidFill>
                  <a:schemeClr val="tx2"/>
                </a:solidFill>
                <a:latin typeface="Arial" panose="020B0604020202020204" pitchFamily="34" charset="0"/>
              </a:rPr>
              <a:t>Copyright © Dell Inc. All Rights Reserved.</a:t>
            </a:r>
          </a:p>
        </p:txBody>
      </p:sp>
    </p:spTree>
    <p:extLst>
      <p:ext uri="{BB962C8B-B14F-4D97-AF65-F5344CB8AC3E}">
        <p14:creationId xmlns:p14="http://schemas.microsoft.com/office/powerpoint/2010/main" val="250128743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op ba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A485E-909D-4F00-A62A-AE54541CA7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0" y="0"/>
            <a:ext cx="12192000" cy="1289051"/>
          </a:xfrm>
          <a:prstGeom prst="rect">
            <a:avLst/>
          </a:prstGeom>
        </p:spPr>
      </p:pic>
      <p:sp>
        <p:nvSpPr>
          <p:cNvPr id="6" name="Title 1">
            <a:extLst>
              <a:ext uri="{FF2B5EF4-FFF2-40B4-BE49-F238E27FC236}">
                <a16:creationId xmlns:a16="http://schemas.microsoft.com/office/drawing/2014/main" id="{406380C4-5271-4906-B38E-E23B3CA3967A}"/>
              </a:ext>
            </a:extLst>
          </p:cNvPr>
          <p:cNvSpPr>
            <a:spLocks noGrp="1"/>
          </p:cNvSpPr>
          <p:nvPr>
            <p:ph type="title"/>
          </p:nvPr>
        </p:nvSpPr>
        <p:spPr>
          <a:xfrm>
            <a:off x="381000" y="385993"/>
            <a:ext cx="11430000" cy="517064"/>
          </a:xfrm>
          <a:prstGeom prst="rect">
            <a:avLst/>
          </a:prstGeom>
        </p:spPr>
        <p:txBody>
          <a:bodyPr wrap="square" lIns="0" tIns="0" rIns="0" bIns="0" anchor="ctr" anchorCtr="0">
            <a:spAutoFit/>
          </a:bodyPr>
          <a:lstStyle>
            <a:lvl1pPr algn="l">
              <a:defRPr sz="3733">
                <a:solidFill>
                  <a:schemeClr val="tx2"/>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51438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Centered Title on blue gradient bkgd">
    <p:bg>
      <p:bgPr>
        <a:solidFill>
          <a:srgbClr val="0D2155"/>
        </a:solidFill>
        <a:effectLst/>
      </p:bgPr>
    </p:bg>
    <p:spTree>
      <p:nvGrpSpPr>
        <p:cNvPr id="1" name=""/>
        <p:cNvGrpSpPr/>
        <p:nvPr/>
      </p:nvGrpSpPr>
      <p:grpSpPr>
        <a:xfrm>
          <a:off x="0" y="0"/>
          <a:ext cx="0" cy="0"/>
          <a:chOff x="0" y="0"/>
          <a:chExt cx="0" cy="0"/>
        </a:xfrm>
      </p:grpSpPr>
      <p:pic>
        <p:nvPicPr>
          <p:cNvPr id="8" name="Picture 7" descr="A blue and black striped background&#10;&#10;Description automatically generated">
            <a:extLst>
              <a:ext uri="{FF2B5EF4-FFF2-40B4-BE49-F238E27FC236}">
                <a16:creationId xmlns:a16="http://schemas.microsoft.com/office/drawing/2014/main" id="{82B7769F-77E7-93C5-6D34-A5639A7E1948}"/>
              </a:ext>
            </a:extLst>
          </p:cNvPr>
          <p:cNvPicPr>
            <a:picLocks noChangeAspect="1"/>
          </p:cNvPicPr>
          <p:nvPr userDrawn="1"/>
        </p:nvPicPr>
        <p:blipFill>
          <a:blip r:embed="rId2" cstate="email">
            <a:alphaModFix amt="14000"/>
            <a:extLst>
              <a:ext uri="{28A0092B-C50C-407E-A947-70E740481C1C}">
                <a14:useLocalDpi xmlns:a14="http://schemas.microsoft.com/office/drawing/2010/main"/>
              </a:ext>
            </a:extLst>
          </a:blip>
          <a:stretch>
            <a:fillRect/>
          </a:stretch>
        </p:blipFill>
        <p:spPr>
          <a:xfrm>
            <a:off x="2466" y="0"/>
            <a:ext cx="12189533" cy="6859388"/>
          </a:xfrm>
          <a:prstGeom prst="rect">
            <a:avLst/>
          </a:prstGeom>
        </p:spPr>
      </p:pic>
      <p:pic>
        <p:nvPicPr>
          <p:cNvPr id="7" name="Picture 6">
            <a:extLst>
              <a:ext uri="{FF2B5EF4-FFF2-40B4-BE49-F238E27FC236}">
                <a16:creationId xmlns:a16="http://schemas.microsoft.com/office/drawing/2014/main" id="{0280DBCC-AA02-666F-E288-77D43EA2807B}"/>
              </a:ext>
              <a:ext uri="{C183D7F6-B498-43B3-948B-1728B52AA6E4}">
                <adec:decorative xmlns:adec="http://schemas.microsoft.com/office/drawing/2017/decorative" val="1"/>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5" name="Title 1">
            <a:extLst>
              <a:ext uri="{FF2B5EF4-FFF2-40B4-BE49-F238E27FC236}">
                <a16:creationId xmlns:a16="http://schemas.microsoft.com/office/drawing/2014/main" id="{7423E8A6-86D0-6F42-B72B-EB377699B2AB}"/>
              </a:ext>
            </a:extLst>
          </p:cNvPr>
          <p:cNvSpPr>
            <a:spLocks noGrp="1"/>
          </p:cNvSpPr>
          <p:nvPr>
            <p:ph type="title"/>
          </p:nvPr>
        </p:nvSpPr>
        <p:spPr>
          <a:xfrm>
            <a:off x="944882" y="536448"/>
            <a:ext cx="10302239" cy="517064"/>
          </a:xfrm>
          <a:prstGeom prst="rect">
            <a:avLst/>
          </a:prstGeom>
        </p:spPr>
        <p:txBody>
          <a:bodyPr wrap="square" lIns="0" tIns="0" rIns="0" bIns="0">
            <a:noAutofit/>
          </a:bodyPr>
          <a:lstStyle>
            <a:lvl1pPr algn="ctr">
              <a:defRPr sz="4800">
                <a:solidFill>
                  <a:schemeClr val="tx2"/>
                </a:solidFill>
                <a:latin typeface="+mj-lt"/>
                <a:cs typeface="Arial" panose="020B0604020202020204" pitchFamily="34" charset="0"/>
              </a:defRPr>
            </a:lvl1pPr>
          </a:lstStyle>
          <a:p>
            <a:r>
              <a:rPr lang="en-US"/>
              <a:t>Click to edit Master title style</a:t>
            </a:r>
          </a:p>
        </p:txBody>
      </p:sp>
      <p:sp>
        <p:nvSpPr>
          <p:cNvPr id="2" name="fl" descr="                              Dell - Internal Use - Confidential&#10;">
            <a:extLst>
              <a:ext uri="{FF2B5EF4-FFF2-40B4-BE49-F238E27FC236}">
                <a16:creationId xmlns:a16="http://schemas.microsoft.com/office/drawing/2014/main" id="{6D951441-6354-A8D7-DD80-096D5C394280}"/>
              </a:ext>
            </a:extLst>
          </p:cNvPr>
          <p:cNvSpPr txBox="1"/>
          <p:nvPr userDrawn="1"/>
        </p:nvSpPr>
        <p:spPr>
          <a:xfrm>
            <a:off x="5381061" y="6701002"/>
            <a:ext cx="1429879" cy="83100"/>
          </a:xfrm>
          <a:prstGeom prst="rect">
            <a:avLst/>
          </a:prstGeom>
          <a:noFill/>
        </p:spPr>
        <p:txBody>
          <a:bodyPr vert="horz" wrap="none" lIns="0" tIns="0" rIns="0" bIns="0" rtlCol="0" anchor="ctr" anchorCtr="0">
            <a:spAutoFit/>
          </a:bodyPr>
          <a:lstStyle/>
          <a:p>
            <a:pPr marL="0" marR="0" indent="0" algn="ctr" defTabSz="1219170" rtl="0" eaLnBrk="1" fontAlgn="base" latinLnBrk="0" hangingPunct="1">
              <a:lnSpc>
                <a:spcPct val="90000"/>
              </a:lnSpc>
              <a:spcBef>
                <a:spcPts val="133"/>
              </a:spcBef>
              <a:spcAft>
                <a:spcPts val="133"/>
              </a:spcAft>
              <a:buClrTx/>
              <a:buSzTx/>
              <a:buFontTx/>
              <a:buNone/>
              <a:tabLst/>
              <a:defRPr/>
            </a:pPr>
            <a:r>
              <a:rPr lang="en-US" sz="600" b="0" i="0" u="none" baseline="0">
                <a:solidFill>
                  <a:schemeClr val="tx2"/>
                </a:solidFill>
                <a:latin typeface="Arial" panose="020B0604020202020204" pitchFamily="34" charset="0"/>
              </a:rPr>
              <a:t>Copyright © Dell Inc. All Rights Reserved.</a:t>
            </a:r>
          </a:p>
        </p:txBody>
      </p:sp>
    </p:spTree>
    <p:extLst>
      <p:ext uri="{BB962C8B-B14F-4D97-AF65-F5344CB8AC3E}">
        <p14:creationId xmlns:p14="http://schemas.microsoft.com/office/powerpoint/2010/main" val="26543946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blu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381000" y="3595503"/>
            <a:ext cx="4457700" cy="2243691"/>
          </a:xfrm>
          <a:prstGeom prst="rect">
            <a:avLst/>
          </a:prstGeom>
        </p:spPr>
        <p:txBody>
          <a:bodyPr wrap="square" lIns="0" tIns="0" rIns="0" bIns="0" anchor="b" anchorCtr="0">
            <a:spAutoFit/>
          </a:bodyPr>
          <a:lstStyle>
            <a:lvl1pPr>
              <a:defRPr lang="en-US" sz="5400" dirty="0">
                <a:solidFill>
                  <a:srgbClr val="E5F8FF"/>
                </a:solidFill>
                <a:latin typeface="Arial Nova Light" panose="020B0304020202020204" pitchFamily="34" charset="0"/>
              </a:defRPr>
            </a:lvl1pPr>
          </a:lstStyle>
          <a:p>
            <a:pPr lvl="0"/>
            <a:r>
              <a:rPr lang="en-US"/>
              <a:t>Click to edit Master title style</a:t>
            </a:r>
          </a:p>
        </p:txBody>
      </p:sp>
      <p:sp>
        <p:nvSpPr>
          <p:cNvPr id="7" name="Rectangle 6">
            <a:extLst>
              <a:ext uri="{FF2B5EF4-FFF2-40B4-BE49-F238E27FC236}">
                <a16:creationId xmlns:a16="http://schemas.microsoft.com/office/drawing/2014/main" id="{B5B0BFDB-C4BC-4E6F-8090-A00E82B41E85}"/>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3" name="Text Placeholder 2">
            <a:extLst>
              <a:ext uri="{FF2B5EF4-FFF2-40B4-BE49-F238E27FC236}">
                <a16:creationId xmlns:a16="http://schemas.microsoft.com/office/drawing/2014/main" id="{9AF30D4F-5FE4-4AA6-812B-A00AFC98112E}"/>
              </a:ext>
            </a:extLst>
          </p:cNvPr>
          <p:cNvSpPr>
            <a:spLocks noGrp="1"/>
          </p:cNvSpPr>
          <p:nvPr>
            <p:ph type="body" sz="quarter" idx="10"/>
          </p:nvPr>
        </p:nvSpPr>
        <p:spPr>
          <a:xfrm>
            <a:off x="1066799" y="349478"/>
            <a:ext cx="3771901" cy="430887"/>
          </a:xfrm>
          <a:prstGeom prst="rect">
            <a:avLst/>
          </a:prstGeom>
        </p:spPr>
        <p:txBody>
          <a:bodyPr wrap="square" lIns="0" tIns="0" rIns="0" bIns="0">
            <a:spAutoFit/>
          </a:bodyPr>
          <a:lstStyle>
            <a:lvl1pPr marL="0" indent="0">
              <a:lnSpc>
                <a:spcPct val="100000"/>
              </a:lnSpc>
              <a:buNone/>
              <a:defRPr sz="1400" cap="all" spc="300" baseline="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Tree>
    <p:extLst>
      <p:ext uri="{BB962C8B-B14F-4D97-AF65-F5344CB8AC3E}">
        <p14:creationId xmlns:p14="http://schemas.microsoft.com/office/powerpoint/2010/main" val="3828413820"/>
      </p:ext>
    </p:extLst>
  </p:cSld>
  <p:clrMapOvr>
    <a:masterClrMapping/>
  </p:clrMapOvr>
  <p:extLst>
    <p:ext uri="{DCECCB84-F9BA-43D5-87BE-67443E8EF086}">
      <p15:sldGuideLst xmlns:p15="http://schemas.microsoft.com/office/powerpoint/2012/main">
        <p15:guide id="1" orient="horz" pos="2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hy you wi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8" name="Picture Placeholder 7">
            <a:extLst>
              <a:ext uri="{FF2B5EF4-FFF2-40B4-BE49-F238E27FC236}">
                <a16:creationId xmlns:a16="http://schemas.microsoft.com/office/drawing/2014/main" id="{6DE6F088-18DC-68F0-F6ED-F1BE5608BBE7}"/>
              </a:ext>
            </a:extLst>
          </p:cNvPr>
          <p:cNvSpPr>
            <a:spLocks noGrp="1"/>
          </p:cNvSpPr>
          <p:nvPr>
            <p:ph type="pic" sz="quarter" idx="10" hasCustomPrompt="1"/>
          </p:nvPr>
        </p:nvSpPr>
        <p:spPr>
          <a:xfrm>
            <a:off x="0" y="0"/>
            <a:ext cx="3904344" cy="6857999"/>
          </a:xfrm>
          <a:prstGeom prst="rect">
            <a:avLst/>
          </a:prstGeom>
        </p:spPr>
        <p:txBody>
          <a:bodyPr/>
          <a:lstStyle>
            <a:lvl1pPr>
              <a:defRPr/>
            </a:lvl1pPr>
          </a:lstStyle>
          <a:p>
            <a:r>
              <a:rPr lang="en-US"/>
              <a:t>Insert Image</a:t>
            </a:r>
          </a:p>
        </p:txBody>
      </p:sp>
      <p:sp>
        <p:nvSpPr>
          <p:cNvPr id="2" name="object 7">
            <a:hlinkClick r:id="rId3" action="ppaction://hlinksldjump"/>
            <a:extLst>
              <a:ext uri="{FF2B5EF4-FFF2-40B4-BE49-F238E27FC236}">
                <a16:creationId xmlns:a16="http://schemas.microsoft.com/office/drawing/2014/main" id="{3CDB1636-512D-D50E-B2BB-BCD3DFF0E132}"/>
              </a:ext>
            </a:extLst>
          </p:cNvPr>
          <p:cNvSpPr/>
          <p:nvPr userDrawn="1"/>
        </p:nvSpPr>
        <p:spPr>
          <a:xfrm>
            <a:off x="4335429" y="1088852"/>
            <a:ext cx="411480" cy="112395"/>
          </a:xfrm>
          <a:custGeom>
            <a:avLst/>
            <a:gdLst/>
            <a:ahLst/>
            <a:cxnLst/>
            <a:rect l="l" t="t" r="r" b="b"/>
            <a:pathLst>
              <a:path w="411480" h="112395">
                <a:moveTo>
                  <a:pt x="410908" y="0"/>
                </a:moveTo>
                <a:lnTo>
                  <a:pt x="0" y="0"/>
                </a:lnTo>
                <a:lnTo>
                  <a:pt x="0" y="112191"/>
                </a:lnTo>
                <a:lnTo>
                  <a:pt x="410921" y="112179"/>
                </a:lnTo>
                <a:lnTo>
                  <a:pt x="410908" y="0"/>
                </a:lnTo>
                <a:close/>
              </a:path>
            </a:pathLst>
          </a:custGeom>
          <a:solidFill>
            <a:schemeClr val="accent6"/>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808080"/>
              </a:solidFill>
              <a:effectLst/>
              <a:uLnTx/>
              <a:uFillTx/>
              <a:latin typeface="Arial"/>
              <a:ea typeface="+mn-ea"/>
              <a:cs typeface="+mn-cs"/>
            </a:endParaRPr>
          </a:p>
        </p:txBody>
      </p:sp>
      <p:sp>
        <p:nvSpPr>
          <p:cNvPr id="4" name="fl" descr="                              Dell - Internal Use - Confidential&#10;">
            <a:extLst>
              <a:ext uri="{FF2B5EF4-FFF2-40B4-BE49-F238E27FC236}">
                <a16:creationId xmlns:a16="http://schemas.microsoft.com/office/drawing/2014/main" id="{43C5246D-6F62-FDFA-DBF6-72FB212BEACB}"/>
              </a:ext>
            </a:extLst>
          </p:cNvPr>
          <p:cNvSpPr txBox="1"/>
          <p:nvPr userDrawn="1"/>
        </p:nvSpPr>
        <p:spPr>
          <a:xfrm>
            <a:off x="5381061" y="6701002"/>
            <a:ext cx="1429879" cy="83100"/>
          </a:xfrm>
          <a:prstGeom prst="rect">
            <a:avLst/>
          </a:prstGeom>
          <a:noFill/>
        </p:spPr>
        <p:txBody>
          <a:bodyPr vert="horz" wrap="none" lIns="0" tIns="0" rIns="0" bIns="0" rtlCol="0" anchor="ctr" anchorCtr="0">
            <a:spAutoFit/>
          </a:bodyPr>
          <a:lstStyle/>
          <a:p>
            <a:pPr marL="0" marR="0" indent="0" algn="ctr" defTabSz="1219170" rtl="0" eaLnBrk="1" fontAlgn="base" latinLnBrk="0" hangingPunct="1">
              <a:lnSpc>
                <a:spcPct val="90000"/>
              </a:lnSpc>
              <a:spcBef>
                <a:spcPts val="133"/>
              </a:spcBef>
              <a:spcAft>
                <a:spcPts val="133"/>
              </a:spcAft>
              <a:buClrTx/>
              <a:buSzTx/>
              <a:buFontTx/>
              <a:buNone/>
              <a:tabLst/>
              <a:defRPr/>
            </a:pPr>
            <a:r>
              <a:rPr lang="en-US" sz="600" b="0" i="0" u="none" baseline="0">
                <a:solidFill>
                  <a:schemeClr val="tx2">
                    <a:lumMod val="85000"/>
                  </a:schemeClr>
                </a:solidFill>
                <a:latin typeface="Arial" panose="020B0604020202020204" pitchFamily="34" charset="0"/>
              </a:rPr>
              <a:t>Copyright © Dell Inc. All Rights Reserved.</a:t>
            </a:r>
          </a:p>
        </p:txBody>
      </p:sp>
    </p:spTree>
    <p:extLst>
      <p:ext uri="{BB962C8B-B14F-4D97-AF65-F5344CB8AC3E}">
        <p14:creationId xmlns:p14="http://schemas.microsoft.com/office/powerpoint/2010/main" val="292148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ide ba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801183"/>
            <a:ext cx="2286000" cy="1329595"/>
          </a:xfrm>
          <a:prstGeom prst="rect">
            <a:avLst/>
          </a:prstGeom>
        </p:spPr>
        <p:txBody>
          <a:bodyPr wrap="square" lIns="0" tIns="0" rIns="0" bIns="0">
            <a:spAutoFit/>
          </a:bodyPr>
          <a:lstStyle>
            <a:lvl1pPr>
              <a:defRPr sz="3200">
                <a:solidFill>
                  <a:srgbClr val="E5F8FF"/>
                </a:solidFill>
                <a:latin typeface="+mj-lt"/>
              </a:defRPr>
            </a:lvl1pPr>
          </a:lstStyle>
          <a:p>
            <a:r>
              <a:rPr lang="en-US"/>
              <a:t>Click to edit Master title style</a:t>
            </a:r>
          </a:p>
        </p:txBody>
      </p:sp>
      <p:sp>
        <p:nvSpPr>
          <p:cNvPr id="3" name="Content Placeholder 2"/>
          <p:cNvSpPr>
            <a:spLocks noGrp="1"/>
          </p:cNvSpPr>
          <p:nvPr>
            <p:ph idx="1"/>
          </p:nvPr>
        </p:nvSpPr>
        <p:spPr>
          <a:xfrm>
            <a:off x="3467100" y="400050"/>
            <a:ext cx="8343900" cy="5829300"/>
          </a:xfrm>
          <a:prstGeom prst="rect">
            <a:avLst/>
          </a:prstGeom>
        </p:spPr>
        <p:txBody>
          <a:bodyPr lIns="0" tIns="0" rIns="0" bIns="0" anchor="ctr" anchorCtr="0"/>
          <a:lstStyle>
            <a:lvl1pPr marL="228594" indent="-228594">
              <a:lnSpc>
                <a:spcPct val="100000"/>
              </a:lnSpc>
              <a:spcBef>
                <a:spcPts val="12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600"/>
              </a:spcBef>
              <a:buClr>
                <a:srgbClr val="808080"/>
              </a:buClr>
              <a:buFont typeface="Arial" panose="020B0604020202020204" pitchFamily="34" charset="0"/>
              <a:buChar char="–"/>
              <a:defRPr sz="1800">
                <a:solidFill>
                  <a:schemeClr val="bg2"/>
                </a:solidFill>
                <a:latin typeface="Arial" panose="020B0604020202020204" pitchFamily="34" charset="0"/>
              </a:defRPr>
            </a:lvl2pPr>
            <a:lvl3pPr marL="1066773" indent="-152396">
              <a:lnSpc>
                <a:spcPct val="100000"/>
              </a:lnSpc>
              <a:spcBef>
                <a:spcPts val="600"/>
              </a:spcBef>
              <a:buClr>
                <a:srgbClr val="808080"/>
              </a:buClr>
              <a:buFont typeface="Arial" panose="020B0604020202020204" pitchFamily="34" charset="0"/>
              <a:buChar char="▪"/>
              <a:defRPr sz="1400">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381000" y="2514600"/>
            <a:ext cx="2286000" cy="3714750"/>
          </a:xfrm>
          <a:prstGeom prst="rect">
            <a:avLst/>
          </a:prstGeom>
        </p:spPr>
        <p:txBody>
          <a:bodyPr wrap="square" lIns="0" tIns="0" rIns="0" bIns="0">
            <a:noAutofit/>
          </a:bodyPr>
          <a:lstStyle>
            <a:lvl1pPr marL="0" indent="0" algn="l">
              <a:lnSpc>
                <a:spcPct val="100000"/>
              </a:lnSpc>
              <a:spcBef>
                <a:spcPts val="1200"/>
              </a:spcBef>
              <a:buNone/>
              <a:defRPr sz="1600">
                <a:solidFill>
                  <a:srgbClr val="80C7FB"/>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3406910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de bar blu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801183"/>
            <a:ext cx="2286000" cy="1329595"/>
          </a:xfrm>
          <a:prstGeom prst="rect">
            <a:avLst/>
          </a:prstGeom>
        </p:spPr>
        <p:txBody>
          <a:bodyPr wrap="square" lIns="0" tIns="0" rIns="0" bIns="0">
            <a:spAutoFit/>
          </a:bodyPr>
          <a:lstStyle>
            <a:lvl1pPr>
              <a:defRPr sz="3200">
                <a:solidFill>
                  <a:srgbClr val="E5F8FF"/>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80C7FB"/>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381000" y="2514600"/>
            <a:ext cx="2286000" cy="3714750"/>
          </a:xfrm>
          <a:prstGeom prst="rect">
            <a:avLst/>
          </a:prstGeom>
        </p:spPr>
        <p:txBody>
          <a:bodyPr wrap="square" lIns="0" tIns="0" rIns="0" bIns="0">
            <a:noAutofit/>
          </a:bodyPr>
          <a:lstStyle>
            <a:lvl1pPr marL="0" indent="0" algn="l">
              <a:lnSpc>
                <a:spcPct val="100000"/>
              </a:lnSpc>
              <a:spcBef>
                <a:spcPts val="1200"/>
              </a:spcBef>
              <a:buNone/>
              <a:defRPr sz="1600">
                <a:solidFill>
                  <a:srgbClr val="80C7FB"/>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Picture Placeholder 6">
            <a:extLst>
              <a:ext uri="{FF2B5EF4-FFF2-40B4-BE49-F238E27FC236}">
                <a16:creationId xmlns:a16="http://schemas.microsoft.com/office/drawing/2014/main" id="{E8FAF2F2-81F0-496C-EB9C-AD35CB49960B}"/>
              </a:ext>
            </a:extLst>
          </p:cNvPr>
          <p:cNvSpPr>
            <a:spLocks noGrp="1"/>
          </p:cNvSpPr>
          <p:nvPr>
            <p:ph type="pic" sz="quarter" idx="11"/>
          </p:nvPr>
        </p:nvSpPr>
        <p:spPr>
          <a:xfrm>
            <a:off x="3009900" y="0"/>
            <a:ext cx="9182100" cy="68580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4471214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op bar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370DD2-DBFE-499C-8B5D-257216661960}"/>
              </a:ext>
              <a:ext uri="{C183D7F6-B498-43B3-948B-1728B52AA6E4}">
                <adec:decorative xmlns:adec="http://schemas.microsoft.com/office/drawing/2017/decorative" val="1"/>
              </a:ext>
            </a:extLst>
          </p:cNvPr>
          <p:cNvSpPr/>
          <p:nvPr/>
        </p:nvSpPr>
        <p:spPr>
          <a:xfrm>
            <a:off x="0" y="0"/>
            <a:ext cx="12192000" cy="3429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382483" y="800100"/>
            <a:ext cx="3999017" cy="886397"/>
          </a:xfrm>
          <a:prstGeom prst="rect">
            <a:avLst/>
          </a:prstGeom>
        </p:spPr>
        <p:txBody>
          <a:bodyPr wrap="square" lIns="0" tIns="0" rIns="0" bIns="0">
            <a:spAutoFit/>
          </a:bodyPr>
          <a:lstStyle>
            <a:lvl1pPr>
              <a:defRPr sz="32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4438650" y="2228850"/>
            <a:ext cx="3314700" cy="3314700"/>
          </a:xfrm>
          <a:prstGeom prst="rect">
            <a:avLst/>
          </a:prstGeom>
          <a:solidFill>
            <a:srgbClr val="E5F8FF"/>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552450" y="2228850"/>
            <a:ext cx="3314700" cy="3314700"/>
          </a:xfrm>
          <a:prstGeom prst="rect">
            <a:avLst/>
          </a:prstGeom>
          <a:solidFill>
            <a:srgbClr val="E5F8FF"/>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8324850" y="2228850"/>
            <a:ext cx="3314700" cy="3314700"/>
          </a:xfrm>
          <a:prstGeom prst="rect">
            <a:avLst/>
          </a:prstGeom>
          <a:solidFill>
            <a:srgbClr val="E5F8FF"/>
          </a:solidFill>
        </p:spPr>
        <p:txBody>
          <a:bodyPr tIns="91440" bIns="91440" anchor="ctr" anchorCtr="0"/>
          <a:lstStyle>
            <a:lvl1pPr marL="0" indent="0" algn="ctr">
              <a:buNone/>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a:t>Click to edit Master text styles</a:t>
            </a:r>
          </a:p>
        </p:txBody>
      </p:sp>
      <p:sp>
        <p:nvSpPr>
          <p:cNvPr id="15" name="Rectangle 14">
            <a:extLst>
              <a:ext uri="{FF2B5EF4-FFF2-40B4-BE49-F238E27FC236}">
                <a16:creationId xmlns:a16="http://schemas.microsoft.com/office/drawing/2014/main" id="{65E98A6F-4362-4A68-979C-B344868D9B85}"/>
              </a:ext>
              <a:ext uri="{C183D7F6-B498-43B3-948B-1728B52AA6E4}">
                <adec:decorative xmlns:adec="http://schemas.microsoft.com/office/drawing/2017/decorative" val="1"/>
              </a:ext>
            </a:extLst>
          </p:cNvPr>
          <p:cNvSpPr>
            <a:spLocks noChangeAspect="1"/>
          </p:cNvSpPr>
          <p:nvPr/>
        </p:nvSpPr>
        <p:spPr>
          <a:xfrm>
            <a:off x="381000" y="400050"/>
            <a:ext cx="457200" cy="114300"/>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tx2"/>
              </a:solidFill>
            </a:endParaRPr>
          </a:p>
        </p:txBody>
      </p:sp>
    </p:spTree>
    <p:extLst>
      <p:ext uri="{BB962C8B-B14F-4D97-AF65-F5344CB8AC3E}">
        <p14:creationId xmlns:p14="http://schemas.microsoft.com/office/powerpoint/2010/main" val="242251588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tement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398556" y="3438303"/>
            <a:ext cx="9201150" cy="2676747"/>
          </a:xfrm>
          <a:prstGeom prst="rect">
            <a:avLst/>
          </a:prstGeom>
        </p:spPr>
        <p:txBody>
          <a:bodyPr wrap="square" lIns="0" tIns="0" rIns="0" bIns="0" anchor="t" anchorCtr="0">
            <a:noAutofit/>
          </a:bodyPr>
          <a:lstStyle>
            <a:lvl1pPr>
              <a:lnSpc>
                <a:spcPct val="90000"/>
              </a:lnSpc>
              <a:defRPr sz="5400">
                <a:solidFill>
                  <a:srgbClr val="E5F8FF"/>
                </a:solidFill>
                <a:latin typeface="Arial Nova Light" panose="020B03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398556" y="2914650"/>
            <a:ext cx="457200" cy="114300"/>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endParaRPr>
          </a:p>
        </p:txBody>
      </p:sp>
    </p:spTree>
    <p:extLst>
      <p:ext uri="{BB962C8B-B14F-4D97-AF65-F5344CB8AC3E}">
        <p14:creationId xmlns:p14="http://schemas.microsoft.com/office/powerpoint/2010/main" val="5372763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2">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2" name="fl" descr="                              Dell - Internal Use - Confidential&#10;">
            <a:extLst>
              <a:ext uri="{FF2B5EF4-FFF2-40B4-BE49-F238E27FC236}">
                <a16:creationId xmlns:a16="http://schemas.microsoft.com/office/drawing/2014/main" id="{10A2FFB3-6393-2E75-BA42-8AFE7748869F}"/>
              </a:ext>
            </a:extLst>
          </p:cNvPr>
          <p:cNvSpPr txBox="1"/>
          <p:nvPr userDrawn="1"/>
        </p:nvSpPr>
        <p:spPr>
          <a:xfrm>
            <a:off x="5381061" y="6701002"/>
            <a:ext cx="1429879" cy="83100"/>
          </a:xfrm>
          <a:prstGeom prst="rect">
            <a:avLst/>
          </a:prstGeom>
          <a:noFill/>
        </p:spPr>
        <p:txBody>
          <a:bodyPr vert="horz" wrap="none" lIns="0" tIns="0" rIns="0" bIns="0" rtlCol="0" anchor="ctr" anchorCtr="0">
            <a:spAutoFit/>
          </a:bodyPr>
          <a:lstStyle/>
          <a:p>
            <a:pPr marL="0" marR="0" indent="0" algn="ctr" defTabSz="1219170" rtl="0" eaLnBrk="1" fontAlgn="base" latinLnBrk="0" hangingPunct="1">
              <a:lnSpc>
                <a:spcPct val="90000"/>
              </a:lnSpc>
              <a:spcBef>
                <a:spcPts val="133"/>
              </a:spcBef>
              <a:spcAft>
                <a:spcPts val="133"/>
              </a:spcAft>
              <a:buClrTx/>
              <a:buSzTx/>
              <a:buFontTx/>
              <a:buNone/>
              <a:tabLst/>
              <a:defRPr/>
            </a:pPr>
            <a:r>
              <a:rPr lang="en-US" sz="600" b="0" i="0" u="none" baseline="0">
                <a:solidFill>
                  <a:schemeClr val="tx2">
                    <a:lumMod val="85000"/>
                  </a:schemeClr>
                </a:solidFill>
                <a:latin typeface="Arial" panose="020B0604020202020204" pitchFamily="34" charset="0"/>
              </a:rPr>
              <a:t>Copyright © Dell Inc. All Rights Reserved.</a:t>
            </a:r>
          </a:p>
        </p:txBody>
      </p:sp>
      <p:sp>
        <p:nvSpPr>
          <p:cNvPr id="4" name="TextBox 3">
            <a:extLst>
              <a:ext uri="{FF2B5EF4-FFF2-40B4-BE49-F238E27FC236}">
                <a16:creationId xmlns:a16="http://schemas.microsoft.com/office/drawing/2014/main" id="{715849AB-10FB-9C47-024C-0B24EB42F147}"/>
              </a:ext>
            </a:extLst>
          </p:cNvPr>
          <p:cNvSpPr txBox="1"/>
          <p:nvPr userDrawn="1">
            <p:extLst>
              <p:ext uri="{1162E1C5-73C7-4A58-AE30-91384D911F3F}">
                <p184:classification xmlns:p184="http://schemas.microsoft.com/office/powerpoint/2018/4/main" val="hdr"/>
              </p:ext>
            </p:extLst>
          </p:nvPr>
        </p:nvSpPr>
        <p:spPr>
          <a:xfrm>
            <a:off x="63500" y="63500"/>
            <a:ext cx="2327275" cy="152400"/>
          </a:xfrm>
          <a:prstGeom prst="rect">
            <a:avLst/>
          </a:prstGeom>
        </p:spPr>
        <p:txBody>
          <a:bodyPr horzOverflow="overflow" lIns="0" tIns="0" rIns="0" bIns="0">
            <a:spAutoFit/>
          </a:bodyPr>
          <a:lstStyle/>
          <a:p>
            <a:pPr algn="l"/>
            <a:r>
              <a:rPr lang="en-US" sz="1000">
                <a:solidFill>
                  <a:srgbClr val="737373"/>
                </a:solidFill>
                <a:latin typeface="Calibri" panose="020F0502020204030204" pitchFamily="34" charset="0"/>
                <a:ea typeface="Calibri" panose="020F0502020204030204" pitchFamily="34" charset="0"/>
                <a:cs typeface="Calibri" panose="020F0502020204030204" pitchFamily="34" charset="0"/>
              </a:rPr>
              <a:t>Dell Customer Communication - Confidential</a:t>
            </a:r>
          </a:p>
        </p:txBody>
      </p:sp>
    </p:spTree>
    <p:extLst>
      <p:ext uri="{BB962C8B-B14F-4D97-AF65-F5344CB8AC3E}">
        <p14:creationId xmlns:p14="http://schemas.microsoft.com/office/powerpoint/2010/main" val="2100450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40">
          <p15:clr>
            <a:srgbClr val="F26B43"/>
          </p15:clr>
        </p15:guide>
        <p15:guide id="4" pos="74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aka.ms/nextgenaipcs" TargetMode="External"/><Relationship Id="rId5" Type="http://schemas.openxmlformats.org/officeDocument/2006/relationships/image" Target="../media/image40.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6.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6.xml"/><Relationship Id="rId7"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5.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6.xml"/><Relationship Id="rId1" Type="http://schemas.openxmlformats.org/officeDocument/2006/relationships/video" Target="https://www.youtube.com/embed/VBRYaeK_cT0?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C605038-4262-381A-6AA3-799AB7505870}"/>
              </a:ext>
            </a:extLst>
          </p:cNvPr>
          <p:cNvPicPr>
            <a:picLocks noChangeAspect="1"/>
          </p:cNvPicPr>
          <p:nvPr/>
        </p:nvPicPr>
        <p:blipFill>
          <a:blip r:embed="rId3"/>
          <a:stretch>
            <a:fillRect/>
          </a:stretch>
        </p:blipFill>
        <p:spPr>
          <a:xfrm>
            <a:off x="5170050" y="0"/>
            <a:ext cx="9205036" cy="6862241"/>
          </a:xfrm>
          <a:prstGeom prst="rect">
            <a:avLst/>
          </a:prstGeom>
          <a:effectLst>
            <a:glow>
              <a:schemeClr val="bg1">
                <a:lumMod val="40000"/>
                <a:lumOff val="60000"/>
                <a:alpha val="40000"/>
              </a:schemeClr>
            </a:glow>
          </a:effectLst>
        </p:spPr>
      </p:pic>
      <p:sp>
        <p:nvSpPr>
          <p:cNvPr id="5" name="Rectangle 4">
            <a:extLst>
              <a:ext uri="{FF2B5EF4-FFF2-40B4-BE49-F238E27FC236}">
                <a16:creationId xmlns:a16="http://schemas.microsoft.com/office/drawing/2014/main" id="{C462DD4F-AB6D-E626-1288-614822206551}"/>
              </a:ext>
            </a:extLst>
          </p:cNvPr>
          <p:cNvSpPr/>
          <p:nvPr/>
        </p:nvSpPr>
        <p:spPr>
          <a:xfrm>
            <a:off x="-3047" y="1"/>
            <a:ext cx="6247411"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sp>
        <p:nvSpPr>
          <p:cNvPr id="7" name="Title 6">
            <a:extLst>
              <a:ext uri="{FF2B5EF4-FFF2-40B4-BE49-F238E27FC236}">
                <a16:creationId xmlns:a16="http://schemas.microsoft.com/office/drawing/2014/main" id="{D74B4460-F779-AA48-3B0F-F0430BFB2934}"/>
              </a:ext>
            </a:extLst>
          </p:cNvPr>
          <p:cNvSpPr txBox="1">
            <a:spLocks/>
          </p:cNvSpPr>
          <p:nvPr/>
        </p:nvSpPr>
        <p:spPr>
          <a:xfrm>
            <a:off x="315097" y="974392"/>
            <a:ext cx="9205036" cy="6079236"/>
          </a:xfrm>
          <a:noFill/>
          <a:effectLst>
            <a:glow rad="203200">
              <a:schemeClr val="bg1">
                <a:lumMod val="40000"/>
                <a:lumOff val="60000"/>
              </a:schemeClr>
            </a:glow>
          </a:effectLst>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defTabSz="1219060" rtl="0" eaLnBrk="1" fontAlgn="auto" latinLnBrk="0" hangingPunct="1">
              <a:lnSpc>
                <a:spcPct val="88000"/>
              </a:lnSpc>
              <a:spcBef>
                <a:spcPct val="0"/>
              </a:spcBef>
              <a:spcAft>
                <a:spcPts val="500"/>
              </a:spcAft>
              <a:buClrTx/>
              <a:buSzTx/>
              <a:buFontTx/>
              <a:buNone/>
              <a:tabLst/>
              <a:defRPr/>
            </a:pPr>
            <a:r>
              <a:rPr kumimoji="0" lang="en-US" sz="3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Empower Your Workflow: </a:t>
            </a:r>
          </a:p>
          <a:p>
            <a:pPr marL="0" marR="0" lvl="0" indent="0" defTabSz="1219060" rtl="0" eaLnBrk="1" fontAlgn="auto" latinLnBrk="0" hangingPunct="1">
              <a:lnSpc>
                <a:spcPct val="88000"/>
              </a:lnSpc>
              <a:spcBef>
                <a:spcPct val="0"/>
              </a:spcBef>
              <a:spcAft>
                <a:spcPts val="500"/>
              </a:spcAft>
              <a:buClrTx/>
              <a:buSzTx/>
              <a:buFontTx/>
              <a:buNone/>
              <a:tabLst/>
              <a:defRPr/>
            </a:pPr>
            <a:r>
              <a:rPr kumimoji="0" lang="en-US" sz="3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Unleashing the Potential of the</a:t>
            </a:r>
            <a:endParaRPr kumimoji="0" lang="en-US" sz="32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pic>
        <p:nvPicPr>
          <p:cNvPr id="21" name="Picture 20" descr="A white text on a black background&#10;&#10;Description automatically generated">
            <a:extLst>
              <a:ext uri="{FF2B5EF4-FFF2-40B4-BE49-F238E27FC236}">
                <a16:creationId xmlns:a16="http://schemas.microsoft.com/office/drawing/2014/main" id="{0ED434F2-1F1A-DE7A-C402-14BAAB7DD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07" y="2056502"/>
            <a:ext cx="2741731" cy="576191"/>
          </a:xfrm>
          <a:prstGeom prst="rect">
            <a:avLst/>
          </a:prstGeom>
        </p:spPr>
      </p:pic>
      <p:pic>
        <p:nvPicPr>
          <p:cNvPr id="25" name="Picture 24" descr="A computer with a blue screen&#10;&#10;Description automatically generated">
            <a:extLst>
              <a:ext uri="{FF2B5EF4-FFF2-40B4-BE49-F238E27FC236}">
                <a16:creationId xmlns:a16="http://schemas.microsoft.com/office/drawing/2014/main" id="{EEBAE884-AB03-FB63-E025-260B45A146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850" y="2312605"/>
            <a:ext cx="4095680" cy="2522938"/>
          </a:xfrm>
          <a:prstGeom prst="rect">
            <a:avLst/>
          </a:prstGeom>
        </p:spPr>
      </p:pic>
      <p:pic>
        <p:nvPicPr>
          <p:cNvPr id="28" name="Picture 27">
            <a:extLst>
              <a:ext uri="{FF2B5EF4-FFF2-40B4-BE49-F238E27FC236}">
                <a16:creationId xmlns:a16="http://schemas.microsoft.com/office/drawing/2014/main" id="{024466FD-CBAD-AE57-927A-BA4DC98F3E07}"/>
              </a:ext>
            </a:extLst>
          </p:cNvPr>
          <p:cNvPicPr>
            <a:picLocks noChangeAspect="1"/>
          </p:cNvPicPr>
          <p:nvPr/>
        </p:nvPicPr>
        <p:blipFill>
          <a:blip r:embed="rId7"/>
          <a:stretch>
            <a:fillRect/>
          </a:stretch>
        </p:blipFill>
        <p:spPr>
          <a:xfrm>
            <a:off x="270853" y="506394"/>
            <a:ext cx="811432" cy="315557"/>
          </a:xfrm>
          <a:prstGeom prst="rect">
            <a:avLst/>
          </a:prstGeom>
        </p:spPr>
      </p:pic>
      <p:pic>
        <p:nvPicPr>
          <p:cNvPr id="33" name="Picture 32" descr="A computer with a computer screen&#10;&#10;Description automatically generated">
            <a:extLst>
              <a:ext uri="{FF2B5EF4-FFF2-40B4-BE49-F238E27FC236}">
                <a16:creationId xmlns:a16="http://schemas.microsoft.com/office/drawing/2014/main" id="{7A5CC8AD-8EF5-1012-3BF0-10BAC1E9D3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41" y="4513402"/>
            <a:ext cx="3136618" cy="2181176"/>
          </a:xfrm>
          <a:prstGeom prst="rect">
            <a:avLst/>
          </a:prstGeom>
        </p:spPr>
      </p:pic>
      <p:pic>
        <p:nvPicPr>
          <p:cNvPr id="37" name="Picture 36" descr="A blue text on a black background&#10;&#10;Description automatically generated">
            <a:extLst>
              <a:ext uri="{FF2B5EF4-FFF2-40B4-BE49-F238E27FC236}">
                <a16:creationId xmlns:a16="http://schemas.microsoft.com/office/drawing/2014/main" id="{6D03442B-9647-016C-04B2-49D4592539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015" y="34068"/>
            <a:ext cx="1897290" cy="767443"/>
          </a:xfrm>
          <a:prstGeom prst="rect">
            <a:avLst/>
          </a:prstGeom>
        </p:spPr>
      </p:pic>
    </p:spTree>
    <p:extLst>
      <p:ext uri="{BB962C8B-B14F-4D97-AF65-F5344CB8AC3E}">
        <p14:creationId xmlns:p14="http://schemas.microsoft.com/office/powerpoint/2010/main" val="2524559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1162951" y="0"/>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4"/>
          <a:srcRect l="30250"/>
          <a:stretch/>
        </p:blipFill>
        <p:spPr>
          <a:xfrm>
            <a:off x="11220859" y="2709"/>
            <a:ext cx="971141" cy="6855291"/>
          </a:xfrm>
          <a:prstGeom prst="rect">
            <a:avLst/>
          </a:prstGeom>
        </p:spPr>
      </p:pic>
      <p:sp>
        <p:nvSpPr>
          <p:cNvPr id="6" name="Title 6">
            <a:extLst>
              <a:ext uri="{FF2B5EF4-FFF2-40B4-BE49-F238E27FC236}">
                <a16:creationId xmlns:a16="http://schemas.microsoft.com/office/drawing/2014/main" id="{69C593FA-4134-DE13-32C8-CF79A3036528}"/>
              </a:ext>
            </a:extLst>
          </p:cNvPr>
          <p:cNvSpPr txBox="1">
            <a:spLocks/>
          </p:cNvSpPr>
          <p:nvPr/>
        </p:nvSpPr>
        <p:spPr>
          <a:xfrm>
            <a:off x="318526" y="791676"/>
            <a:ext cx="8031390"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 unique features</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7" name="Title 6">
            <a:extLst>
              <a:ext uri="{FF2B5EF4-FFF2-40B4-BE49-F238E27FC236}">
                <a16:creationId xmlns:a16="http://schemas.microsoft.com/office/drawing/2014/main" id="{8ABEF664-2147-D1A5-D02E-129418478F67}"/>
              </a:ext>
            </a:extLst>
          </p:cNvPr>
          <p:cNvSpPr txBox="1">
            <a:spLocks/>
          </p:cNvSpPr>
          <p:nvPr/>
        </p:nvSpPr>
        <p:spPr>
          <a:xfrm>
            <a:off x="954668" y="332481"/>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1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PCs</a:t>
            </a:r>
            <a:endParaRPr kumimoji="0" lang="en-US" sz="12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pic>
        <p:nvPicPr>
          <p:cNvPr id="8" name="Picture 7">
            <a:extLst>
              <a:ext uri="{FF2B5EF4-FFF2-40B4-BE49-F238E27FC236}">
                <a16:creationId xmlns:a16="http://schemas.microsoft.com/office/drawing/2014/main" id="{EB04B4F7-7C4C-A84F-EAA6-6E66FD7B3B53}"/>
              </a:ext>
            </a:extLst>
          </p:cNvPr>
          <p:cNvPicPr>
            <a:picLocks noChangeAspect="1"/>
          </p:cNvPicPr>
          <p:nvPr/>
        </p:nvPicPr>
        <p:blipFill>
          <a:blip r:embed="rId5"/>
          <a:stretch>
            <a:fillRect/>
          </a:stretch>
        </p:blipFill>
        <p:spPr>
          <a:xfrm>
            <a:off x="8379255" y="176803"/>
            <a:ext cx="2417257" cy="2422423"/>
          </a:xfrm>
          <a:prstGeom prst="rect">
            <a:avLst/>
          </a:prstGeom>
        </p:spPr>
      </p:pic>
      <p:sp>
        <p:nvSpPr>
          <p:cNvPr id="9" name="Rectangle: Rounded Corners 8">
            <a:extLst>
              <a:ext uri="{FF2B5EF4-FFF2-40B4-BE49-F238E27FC236}">
                <a16:creationId xmlns:a16="http://schemas.microsoft.com/office/drawing/2014/main" id="{587307DF-2AA9-BECF-DB16-72DFB45087B4}"/>
              </a:ext>
            </a:extLst>
          </p:cNvPr>
          <p:cNvSpPr/>
          <p:nvPr/>
        </p:nvSpPr>
        <p:spPr bwMode="auto">
          <a:xfrm>
            <a:off x="565960" y="2700670"/>
            <a:ext cx="10373386" cy="3578814"/>
          </a:xfrm>
          <a:prstGeom prst="roundRect">
            <a:avLst>
              <a:gd name="adj" fmla="val 3556"/>
            </a:avLst>
          </a:prstGeom>
          <a:noFill/>
          <a:ln w="15875">
            <a:solidFill>
              <a:srgbClr val="60CD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Arial"/>
              <a:ea typeface="Segoe UI" pitchFamily="34" charset="0"/>
              <a:cs typeface="Segoe UI" pitchFamily="34" charset="0"/>
            </a:endParaRPr>
          </a:p>
        </p:txBody>
      </p:sp>
      <p:sp>
        <p:nvSpPr>
          <p:cNvPr id="10" name="Rectangle: Rounded Corners 5">
            <a:extLst>
              <a:ext uri="{FF2B5EF4-FFF2-40B4-BE49-F238E27FC236}">
                <a16:creationId xmlns:a16="http://schemas.microsoft.com/office/drawing/2014/main" id="{CC808927-7815-D381-374A-F5FFF929CDCD}"/>
              </a:ext>
              <a:ext uri="{C183D7F6-B498-43B3-948B-1728B52AA6E4}">
                <adec:decorative xmlns:adec="http://schemas.microsoft.com/office/drawing/2017/decorative" val="1"/>
              </a:ext>
            </a:extLst>
          </p:cNvPr>
          <p:cNvSpPr/>
          <p:nvPr/>
        </p:nvSpPr>
        <p:spPr bwMode="auto">
          <a:xfrm>
            <a:off x="696154" y="2809762"/>
            <a:ext cx="10100358" cy="3518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p>
            <a:pPr marL="0" marR="0" lvl="0" indent="0" algn="l" defTabSz="932667" rtl="0" eaLnBrk="1" fontAlgn="auto" latinLnBrk="0" hangingPunct="1">
              <a:lnSpc>
                <a:spcPct val="100000"/>
              </a:lnSpc>
              <a:spcBef>
                <a:spcPts val="0"/>
              </a:spcBef>
              <a:spcAft>
                <a:spcPts val="1800"/>
              </a:spcAft>
              <a:buClrTx/>
              <a:buSzPct val="90000"/>
              <a:buFont typeface="+mj-lt"/>
              <a:buNone/>
              <a:tabLst/>
              <a:defRPr/>
            </a:pPr>
            <a:r>
              <a:rPr kumimoji="0" lang="en-US" sz="1400" b="0" i="0" u="none" strike="noStrike" kern="1200" cap="none" spc="0" normalizeH="0" baseline="0" noProof="0">
                <a:ln>
                  <a:noFill/>
                </a:ln>
                <a:solidFill>
                  <a:srgbClr val="60CDFF"/>
                </a:solidFill>
                <a:effectLst/>
                <a:uLnTx/>
                <a:uFillTx/>
                <a:latin typeface="Arial"/>
                <a:ea typeface="+mn-ea"/>
                <a:cs typeface="Segoe UI" panose="020B0502040204020203" pitchFamily="34" charset="0"/>
              </a:rPr>
              <a:t>Features and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This is just the beginning. Look forward to continuous innovation of new features delivered to your Copilot+ PC</a:t>
            </a:r>
            <a:br>
              <a:rPr kumimoji="0" lang="en-US" sz="1400" b="1" i="0" u="none" strike="noStrike" kern="1200" cap="none" spc="0" normalizeH="0" baseline="0" noProof="0">
                <a:ln>
                  <a:noFill/>
                </a:ln>
                <a:solidFill>
                  <a:srgbClr val="FFFFFF"/>
                </a:solidFill>
                <a:effectLst/>
                <a:uLnTx/>
                <a:uFillTx/>
                <a:latin typeface="Arial"/>
                <a:ea typeface="+mn-ea"/>
                <a:cs typeface="+mn-cs"/>
              </a:rPr>
            </a:br>
            <a:endParaRPr kumimoji="0" lang="en-US" sz="1400" b="0" i="0" u="none" strike="noStrike" kern="1200" cap="none" spc="0" normalizeH="0" baseline="0" noProof="0">
              <a:ln>
                <a:noFill/>
              </a:ln>
              <a:solidFill>
                <a:srgbClr val="60CDFF"/>
              </a:solidFill>
              <a:effectLst/>
              <a:uLnTx/>
              <a:uFillTx/>
              <a:latin typeface="Arial"/>
              <a:ea typeface="+mn-ea"/>
              <a:cs typeface="Segoe UI" panose="020B0502040204020203" pitchFamily="34" charset="0"/>
            </a:endParaRPr>
          </a:p>
          <a:p>
            <a:pPr marL="0" marR="0" lvl="0" indent="0" algn="l" defTabSz="932667" rtl="0" eaLnBrk="1" fontAlgn="auto" latinLnBrk="0" hangingPunct="1">
              <a:lnSpc>
                <a:spcPct val="107000"/>
              </a:lnSpc>
              <a:spcBef>
                <a:spcPts val="0"/>
              </a:spcBef>
              <a:spcAft>
                <a:spcPts val="800"/>
              </a:spcAft>
              <a:buClrTx/>
              <a:buSzPct val="90000"/>
              <a:buFont typeface="Arial" panose="020B0604020202020204" pitchFamily="34" charset="0"/>
              <a:buNone/>
              <a:tabLst/>
              <a:defRPr/>
            </a:pPr>
            <a:r>
              <a:rPr kumimoji="0" lang="en-US" sz="1800" b="0" i="0" u="none" strike="noStrike" kern="100" cap="none" spc="0" normalizeH="0" baseline="0" noProof="0">
                <a:ln>
                  <a:noFill/>
                </a:ln>
                <a:solidFill>
                  <a:srgbClr val="FFFFFF"/>
                </a:solidFill>
                <a:effectLst/>
                <a:uLnTx/>
                <a:uFillTx/>
                <a:latin typeface="Arial"/>
                <a:ea typeface="Aptos" panose="020B0004020202020204" pitchFamily="34" charset="0"/>
                <a:cs typeface="Times New Roman" panose="02020603050405020304" pitchFamily="18" charset="0"/>
              </a:rPr>
              <a:t>​</a:t>
            </a:r>
          </a:p>
          <a:p>
            <a:pPr marL="0" marR="0" lvl="0" indent="0" algn="l" defTabSz="932667" rtl="0" eaLnBrk="1" fontAlgn="auto" latinLnBrk="0" hangingPunct="1">
              <a:lnSpc>
                <a:spcPct val="100000"/>
              </a:lnSpc>
              <a:spcBef>
                <a:spcPts val="0"/>
              </a:spcBef>
              <a:spcAft>
                <a:spcPts val="1800"/>
              </a:spcAft>
              <a:buClrTx/>
              <a:buSzPct val="90000"/>
              <a:buFont typeface="+mj-lt"/>
              <a:buNone/>
              <a:tabLst/>
              <a:defRPr/>
            </a:pPr>
            <a:endParaRPr kumimoji="0" lang="en-US" sz="1600" b="0" i="0" u="none" strike="noStrike" kern="1200" cap="none" spc="0" normalizeH="0" baseline="0" noProof="0">
              <a:ln>
                <a:noFill/>
              </a:ln>
              <a:solidFill>
                <a:srgbClr val="60CDFF"/>
              </a:solidFill>
              <a:effectLst/>
              <a:uLnTx/>
              <a:uFillTx/>
              <a:latin typeface="Arial"/>
              <a:ea typeface="+mn-ea"/>
              <a:cs typeface="Segoe UI" panose="020B0502040204020203" pitchFamily="34" charset="0"/>
            </a:endParaRPr>
          </a:p>
          <a:p>
            <a:pPr marL="0" marR="0" lvl="0" indent="0" algn="l" defTabSz="932667" rtl="0" eaLnBrk="1" fontAlgn="auto" latinLnBrk="0" hangingPunct="1">
              <a:lnSpc>
                <a:spcPct val="100000"/>
              </a:lnSpc>
              <a:spcBef>
                <a:spcPts val="0"/>
              </a:spcBef>
              <a:spcAft>
                <a:spcPts val="1800"/>
              </a:spcAft>
              <a:buClrTx/>
              <a:buSzPct val="90000"/>
              <a:buFont typeface="+mj-lt"/>
              <a:buNone/>
              <a:tabLst/>
              <a:defRPr/>
            </a:pPr>
            <a:endParaRPr kumimoji="0" lang="en-US" sz="1600" b="0" i="0" u="none" strike="noStrike" kern="1200" cap="none" spc="0" normalizeH="0" baseline="0" noProof="0">
              <a:ln>
                <a:noFill/>
              </a:ln>
              <a:solidFill>
                <a:srgbClr val="60CDFF"/>
              </a:solidFill>
              <a:effectLst/>
              <a:uLnTx/>
              <a:uFillTx/>
              <a:latin typeface="Arial"/>
              <a:ea typeface="+mn-ea"/>
              <a:cs typeface="Segoe UI" panose="020B0502040204020203" pitchFamily="34" charset="0"/>
            </a:endParaRPr>
          </a:p>
          <a:p>
            <a:pPr marL="0" marR="0" lvl="0" indent="0" algn="l" defTabSz="932667" rtl="0" eaLnBrk="1" fontAlgn="auto" latinLnBrk="0" hangingPunct="1">
              <a:lnSpc>
                <a:spcPct val="100000"/>
              </a:lnSpc>
              <a:spcBef>
                <a:spcPts val="0"/>
              </a:spcBef>
              <a:spcAft>
                <a:spcPts val="1800"/>
              </a:spcAft>
              <a:buClrTx/>
              <a:buSzPct val="90000"/>
              <a:buFont typeface="+mj-lt"/>
              <a:buNone/>
              <a:tabLst/>
              <a:defRPr/>
            </a:pPr>
            <a:endParaRPr kumimoji="0" lang="en-US" sz="1600" b="0" i="0" u="none" strike="noStrike" kern="1200" cap="none" spc="0" normalizeH="0" baseline="0" noProof="0">
              <a:ln>
                <a:noFill/>
              </a:ln>
              <a:solidFill>
                <a:srgbClr val="60CDFF"/>
              </a:solidFill>
              <a:effectLst/>
              <a:uLnTx/>
              <a:uFillTx/>
              <a:latin typeface="Arial"/>
              <a:ea typeface="+mn-ea"/>
              <a:cs typeface="Segoe UI" panose="020B0502040204020203" pitchFamily="34" charset="0"/>
            </a:endParaRPr>
          </a:p>
        </p:txBody>
      </p:sp>
      <p:sp>
        <p:nvSpPr>
          <p:cNvPr id="11" name="Text Placeholder 5">
            <a:extLst>
              <a:ext uri="{FF2B5EF4-FFF2-40B4-BE49-F238E27FC236}">
                <a16:creationId xmlns:a16="http://schemas.microsoft.com/office/drawing/2014/main" id="{786877C9-D5C4-7CA7-43BA-20741C7DD8EF}"/>
              </a:ext>
            </a:extLst>
          </p:cNvPr>
          <p:cNvSpPr txBox="1">
            <a:spLocks/>
          </p:cNvSpPr>
          <p:nvPr/>
        </p:nvSpPr>
        <p:spPr>
          <a:xfrm>
            <a:off x="596005" y="1500438"/>
            <a:ext cx="6021543" cy="334185"/>
          </a:xfrm>
          <a:prstGeom prst="rect">
            <a:avLst/>
          </a:prstGeom>
        </p:spPr>
        <p:txBody>
          <a:bodyPr lIns="0" tIns="0" rIns="0" bIns="0" anchor="t"/>
          <a:lstStyle>
            <a:lvl1pPr marL="0" marR="0" indent="0" algn="l" defTabSz="932667" rtl="0" eaLnBrk="1" fontAlgn="auto" latinLnBrk="0" hangingPunct="1">
              <a:lnSpc>
                <a:spcPct val="100000"/>
              </a:lnSpc>
              <a:spcBef>
                <a:spcPts val="0"/>
              </a:spcBef>
              <a:spcAft>
                <a:spcPts val="1800"/>
              </a:spcAft>
              <a:buClrTx/>
              <a:buSzPct val="90000"/>
              <a:buFont typeface="+mj-lt"/>
              <a:buNone/>
              <a:tabLst/>
              <a:defRPr sz="1400" kern="1200" spc="0" baseline="0">
                <a:solidFill>
                  <a:schemeClr val="bg1"/>
                </a:soli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667" rtl="0" eaLnBrk="1" fontAlgn="auto" latinLnBrk="0" hangingPunct="1">
              <a:lnSpc>
                <a:spcPct val="100000"/>
              </a:lnSpc>
              <a:spcBef>
                <a:spcPts val="0"/>
              </a:spcBef>
              <a:spcAft>
                <a:spcPts val="1800"/>
              </a:spcAft>
              <a:buClrTx/>
              <a:buSzPct val="90000"/>
              <a:buFont typeface="+mj-lt"/>
              <a:buNone/>
              <a:tabLst/>
              <a:defRPr/>
            </a:pPr>
            <a:r>
              <a:rPr kumimoji="0" lang="en-US" sz="1800" b="0" i="0" u="none" strike="noStrike" kern="1200" cap="none" spc="0" normalizeH="0" baseline="0" noProof="0">
                <a:ln>
                  <a:noFill/>
                </a:ln>
                <a:solidFill>
                  <a:srgbClr val="FFFFFF"/>
                </a:solidFill>
                <a:effectLst/>
                <a:uLnTx/>
                <a:uFillTx/>
                <a:latin typeface="Arial"/>
                <a:ea typeface="+mn-ea"/>
                <a:cs typeface="Segoe UI"/>
              </a:rPr>
              <a:t>Unique AI experiences to elevate your search, productivity, creativity and communication.</a:t>
            </a:r>
            <a:endParaRPr kumimoji="0" lang="en-US" sz="1800" b="0" i="0" u="none" strike="noStrike" kern="1200" cap="none" spc="0" normalizeH="0" baseline="0" noProof="0">
              <a:ln>
                <a:noFill/>
              </a:ln>
              <a:solidFill>
                <a:srgbClr val="FFFFFF"/>
              </a:solidFill>
              <a:effectLst/>
              <a:uLnTx/>
              <a:uFillTx/>
              <a:latin typeface="Arial"/>
              <a:ea typeface="+mn-ea"/>
              <a:cs typeface="Segoe UI" panose="020B0502040204020203" pitchFamily="34" charset="0"/>
            </a:endParaRPr>
          </a:p>
          <a:p>
            <a:pPr marL="0" marR="0" lvl="0" indent="0" algn="l" defTabSz="932667" rtl="0" eaLnBrk="1" fontAlgn="auto" latinLnBrk="0" hangingPunct="1">
              <a:lnSpc>
                <a:spcPct val="100000"/>
              </a:lnSpc>
              <a:spcBef>
                <a:spcPts val="0"/>
              </a:spcBef>
              <a:spcAft>
                <a:spcPts val="1800"/>
              </a:spcAft>
              <a:buClrTx/>
              <a:buSzPct val="90000"/>
              <a:buFont typeface="+mj-lt"/>
              <a:buNone/>
              <a:tabLst/>
              <a:defRPr/>
            </a:pPr>
            <a:endParaRPr kumimoji="0" lang="en-US" sz="1800" b="0" i="0" u="none" strike="noStrike" kern="1200" cap="none" spc="0" normalizeH="0" baseline="0" noProof="0">
              <a:ln>
                <a:noFill/>
              </a:ln>
              <a:solidFill>
                <a:srgbClr val="0672CB"/>
              </a:solidFill>
              <a:effectLst/>
              <a:uLnTx/>
              <a:uFillTx/>
              <a:latin typeface="Arial"/>
              <a:ea typeface="+mn-ea"/>
              <a:cs typeface="Segoe UI" panose="020B0502040204020203" pitchFamily="34" charset="0"/>
            </a:endParaRPr>
          </a:p>
        </p:txBody>
      </p:sp>
      <p:sp>
        <p:nvSpPr>
          <p:cNvPr id="12" name="TextBox 11">
            <a:extLst>
              <a:ext uri="{FF2B5EF4-FFF2-40B4-BE49-F238E27FC236}">
                <a16:creationId xmlns:a16="http://schemas.microsoft.com/office/drawing/2014/main" id="{D0B55FB3-C32F-007A-2570-2882BD98FDC9}"/>
              </a:ext>
            </a:extLst>
          </p:cNvPr>
          <p:cNvSpPr txBox="1"/>
          <p:nvPr/>
        </p:nvSpPr>
        <p:spPr>
          <a:xfrm>
            <a:off x="4341574" y="3873989"/>
            <a:ext cx="2535827" cy="2099036"/>
          </a:xfrm>
          <a:prstGeom prst="rect">
            <a:avLst/>
          </a:prstGeom>
          <a:noFill/>
        </p:spPr>
        <p:txBody>
          <a:bodyPr wrap="square" lIns="91440" tIns="45720" rIns="91440" bIns="45720" anchor="t">
            <a:spAutoFit/>
          </a:bodyPr>
          <a:lstStyle/>
          <a:p>
            <a:pPr marL="285750" marR="0" lvl="0" indent="-285750" algn="l" defTabSz="932667" rtl="0" eaLnBrk="1" fontAlgn="auto" latinLnBrk="0" hangingPunct="1">
              <a:lnSpc>
                <a:spcPct val="150000"/>
              </a:lnSpc>
              <a:spcBef>
                <a:spcPts val="0"/>
              </a:spcBef>
              <a:spcAft>
                <a:spcPts val="600"/>
              </a:spcAft>
              <a:buClr>
                <a:srgbClr val="60CDFF"/>
              </a:buClr>
              <a:buSzPct val="90000"/>
              <a:buFont typeface="Segoe UI Symbol" panose="020B0502040204020203"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Segoe UI"/>
              </a:rPr>
              <a:t>Windows Studio Effects </a:t>
            </a:r>
            <a:r>
              <a:rPr kumimoji="0" lang="en-US" sz="1200" b="0" i="0" u="none" strike="noStrike" kern="1200" cap="none" spc="0" normalizeH="0" baseline="0" noProof="0">
                <a:ln>
                  <a:noFill/>
                </a:ln>
                <a:solidFill>
                  <a:srgbClr val="FFFFFF"/>
                </a:solidFill>
                <a:effectLst/>
                <a:uLnTx/>
                <a:uFillTx/>
                <a:latin typeface="Arial"/>
                <a:ea typeface="+mn-ea"/>
                <a:cs typeface="Segoe UI"/>
              </a:rPr>
              <a:t>Creative filters​</a:t>
            </a:r>
          </a:p>
          <a:p>
            <a:pPr marL="626745" marR="0" lvl="3" indent="-242570" algn="l" defTabSz="932667" rtl="0" eaLnBrk="1" fontAlgn="auto" latinLnBrk="0" hangingPunct="1">
              <a:lnSpc>
                <a:spcPct val="100000"/>
              </a:lnSpc>
              <a:spcBef>
                <a:spcPct val="20000"/>
              </a:spcBef>
              <a:spcAft>
                <a:spcPts val="0"/>
              </a:spcAft>
              <a:buClr>
                <a:srgbClr val="60CDFF"/>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a:rPr>
              <a:t>Portrait lighting​</a:t>
            </a:r>
          </a:p>
          <a:p>
            <a:pPr marL="626745" marR="0" lvl="3" indent="-242570" algn="l" defTabSz="932667" rtl="0" eaLnBrk="1" fontAlgn="auto" latinLnBrk="0" hangingPunct="1">
              <a:lnSpc>
                <a:spcPct val="100000"/>
              </a:lnSpc>
              <a:spcBef>
                <a:spcPct val="20000"/>
              </a:spcBef>
              <a:spcAft>
                <a:spcPts val="0"/>
              </a:spcAft>
              <a:buClr>
                <a:srgbClr val="60CDFF"/>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a:rPr>
              <a:t>Quick Settings</a:t>
            </a:r>
          </a:p>
          <a:p>
            <a:pPr marL="626745" marR="0" lvl="3" indent="-242570" algn="l" defTabSz="932667" rtl="0" eaLnBrk="1" fontAlgn="auto" latinLnBrk="0" hangingPunct="1">
              <a:lnSpc>
                <a:spcPct val="100000"/>
              </a:lnSpc>
              <a:spcBef>
                <a:spcPct val="20000"/>
              </a:spcBef>
              <a:spcAft>
                <a:spcPts val="0"/>
              </a:spcAft>
              <a:buClr>
                <a:srgbClr val="60CDFF"/>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a:rPr>
              <a:t>Voice focus enhanced​</a:t>
            </a:r>
          </a:p>
          <a:p>
            <a:pPr marL="626745" marR="0" lvl="3" indent="-242570" algn="l" defTabSz="932667" rtl="0" eaLnBrk="1" fontAlgn="auto" latinLnBrk="0" hangingPunct="1">
              <a:lnSpc>
                <a:spcPct val="100000"/>
              </a:lnSpc>
              <a:spcBef>
                <a:spcPct val="20000"/>
              </a:spcBef>
              <a:spcAft>
                <a:spcPts val="0"/>
              </a:spcAft>
              <a:buClr>
                <a:srgbClr val="60CDFF"/>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a:rPr>
              <a:t>Portrait blur</a:t>
            </a:r>
          </a:p>
          <a:p>
            <a:pPr marL="626745" marR="0" lvl="3" indent="-242570" algn="l" defTabSz="932667" rtl="0" eaLnBrk="1" fontAlgn="auto" latinLnBrk="0" hangingPunct="1">
              <a:lnSpc>
                <a:spcPct val="100000"/>
              </a:lnSpc>
              <a:spcBef>
                <a:spcPct val="20000"/>
              </a:spcBef>
              <a:spcAft>
                <a:spcPts val="0"/>
              </a:spcAft>
              <a:buClr>
                <a:srgbClr val="60CDFF"/>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a:rPr>
              <a:t>Eye contact enhanced​</a:t>
            </a:r>
          </a:p>
          <a:p>
            <a:pPr marL="384175" marR="0" lvl="3" indent="0" algn="l" defTabSz="932667" rtl="0" eaLnBrk="1" fontAlgn="auto" latinLnBrk="0" hangingPunct="1">
              <a:lnSpc>
                <a:spcPct val="100000"/>
              </a:lnSpc>
              <a:spcBef>
                <a:spcPct val="20000"/>
              </a:spcBef>
              <a:spcAft>
                <a:spcPts val="0"/>
              </a:spcAft>
              <a:buClr>
                <a:srgbClr val="60CDFF"/>
              </a:buClr>
              <a:buSzPct val="90000"/>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Segoe UI"/>
            </a:endParaRPr>
          </a:p>
        </p:txBody>
      </p:sp>
      <p:sp>
        <p:nvSpPr>
          <p:cNvPr id="13" name="TextBox 12">
            <a:extLst>
              <a:ext uri="{FF2B5EF4-FFF2-40B4-BE49-F238E27FC236}">
                <a16:creationId xmlns:a16="http://schemas.microsoft.com/office/drawing/2014/main" id="{E603B3DF-5C63-1D25-B73B-B3E7411CE7AE}"/>
              </a:ext>
            </a:extLst>
          </p:cNvPr>
          <p:cNvSpPr txBox="1"/>
          <p:nvPr/>
        </p:nvSpPr>
        <p:spPr>
          <a:xfrm>
            <a:off x="7358205" y="3954842"/>
            <a:ext cx="2887531" cy="954107"/>
          </a:xfrm>
          <a:prstGeom prst="rect">
            <a:avLst/>
          </a:prstGeom>
          <a:noFill/>
        </p:spPr>
        <p:txBody>
          <a:bodyPr wrap="square" lIns="91440" tIns="45720" rIns="91440" bIns="45720" anchor="t">
            <a:spAutoFit/>
          </a:bodyPr>
          <a:lstStyle/>
          <a:p>
            <a:pPr marL="285750" marR="0" lvl="0" indent="-285750" algn="l" defTabSz="932667" rtl="0" eaLnBrk="1" fontAlgn="auto" latinLnBrk="0" hangingPunct="1">
              <a:lnSpc>
                <a:spcPct val="100000"/>
              </a:lnSpc>
              <a:spcBef>
                <a:spcPts val="0"/>
              </a:spcBef>
              <a:spcAft>
                <a:spcPts val="600"/>
              </a:spcAft>
              <a:buClr>
                <a:srgbClr val="60CDFF"/>
              </a:buClr>
              <a:buSzPct val="90000"/>
              <a:buFont typeface="Segoe UI Symbol" panose="020B0502040204020203"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Segoe UI"/>
              </a:rPr>
              <a:t>Secure-core PC protection for highest level of Windows security by default plus Microsoft Pluton</a:t>
            </a:r>
          </a:p>
        </p:txBody>
      </p:sp>
      <p:sp>
        <p:nvSpPr>
          <p:cNvPr id="14" name="TextBox 13">
            <a:extLst>
              <a:ext uri="{FF2B5EF4-FFF2-40B4-BE49-F238E27FC236}">
                <a16:creationId xmlns:a16="http://schemas.microsoft.com/office/drawing/2014/main" id="{F3182B6B-9133-AC92-F72F-AAC4B5228D3A}"/>
              </a:ext>
            </a:extLst>
          </p:cNvPr>
          <p:cNvSpPr txBox="1"/>
          <p:nvPr/>
        </p:nvSpPr>
        <p:spPr>
          <a:xfrm>
            <a:off x="0" y="6483349"/>
            <a:ext cx="7178696" cy="32316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a:ln>
                  <a:noFill/>
                </a:ln>
                <a:solidFill>
                  <a:srgbClr val="FFFFFF">
                    <a:lumMod val="85000"/>
                  </a:srgbClr>
                </a:solidFill>
                <a:effectLst/>
                <a:uLnTx/>
                <a:uFillTx/>
                <a:latin typeface="Arial"/>
                <a:ea typeface="+mn-ea"/>
                <a:cs typeface="+mn-cs"/>
              </a:rPr>
              <a:t>Optimized for select languages (English, Chinese (simplified), French, German, Japanese, and Spanish). Content-based and storage limitations apply. </a:t>
            </a:r>
            <a:r>
              <a:rPr kumimoji="0" lang="en-US" sz="700" b="0" i="0" u="none" strike="noStrike" kern="1200" cap="none" spc="0" normalizeH="0" baseline="0" noProof="0">
                <a:ln>
                  <a:noFill/>
                </a:ln>
                <a:solidFill>
                  <a:srgbClr val="FFFFFF">
                    <a:lumMod val="85000"/>
                  </a:srgbClr>
                </a:solidFill>
                <a:effectLst/>
                <a:uLnTx/>
                <a:uFillTx/>
                <a:latin typeface="Arial"/>
                <a:ea typeface="+mn-ea"/>
                <a:cs typeface="+mn-cs"/>
                <a:hlinkClick r:id="rId6">
                  <a:extLst>
                    <a:ext uri="{A12FA001-AC4F-418D-AE19-62706E023703}">
                      <ahyp:hlinkClr xmlns:ahyp="http://schemas.microsoft.com/office/drawing/2018/hyperlinkcolor" val="tx"/>
                    </a:ext>
                  </a:extLst>
                </a:hlinkClick>
              </a:rPr>
              <a:t>Learn more</a:t>
            </a:r>
            <a:r>
              <a:rPr kumimoji="0" lang="en-US" sz="700" b="0" i="0" u="none" strike="noStrike" kern="1200" cap="none" spc="0" normalizeH="0" baseline="0" noProof="0">
                <a:ln>
                  <a:noFill/>
                </a:ln>
                <a:solidFill>
                  <a:srgbClr val="FFFFFF">
                    <a:lumMod val="85000"/>
                  </a:srgbClr>
                </a:solidFill>
                <a:effectLst/>
                <a:uLnTx/>
                <a:uFillTx/>
                <a:latin typeface="Arial"/>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a:ln>
                  <a:noFill/>
                </a:ln>
                <a:solidFill>
                  <a:srgbClr val="FFFFFF">
                    <a:lumMod val="85000"/>
                  </a:srgbClr>
                </a:solidFill>
                <a:effectLst/>
                <a:uLnTx/>
                <a:uFillTx/>
                <a:latin typeface="Arial"/>
                <a:ea typeface="+mn-ea"/>
                <a:cs typeface="+mn-cs"/>
              </a:rPr>
              <a:t>Currently supports translation for video and audio subtitles into English from 40+ languages. </a:t>
            </a:r>
            <a:r>
              <a:rPr kumimoji="0" lang="en-US" sz="700" b="0" i="0" u="none" strike="noStrike" kern="1200" cap="none" spc="0" normalizeH="0" baseline="0" noProof="0">
                <a:ln>
                  <a:noFill/>
                </a:ln>
                <a:solidFill>
                  <a:srgbClr val="FFFFFF">
                    <a:lumMod val="85000"/>
                  </a:srgbClr>
                </a:solidFill>
                <a:effectLst/>
                <a:uLnTx/>
                <a:uFillTx/>
                <a:latin typeface="Arial"/>
                <a:ea typeface="+mn-ea"/>
                <a:cs typeface="+mn-cs"/>
                <a:hlinkClick r:id="rId6">
                  <a:extLst>
                    <a:ext uri="{A12FA001-AC4F-418D-AE19-62706E023703}">
                      <ahyp:hlinkClr xmlns:ahyp="http://schemas.microsoft.com/office/drawing/2018/hyperlinkcolor" val="tx"/>
                    </a:ext>
                  </a:extLst>
                </a:hlinkClick>
              </a:rPr>
              <a:t>Learn more</a:t>
            </a:r>
            <a:r>
              <a:rPr kumimoji="0" lang="en-US" sz="700" b="0" i="0" u="none" strike="noStrike" kern="1200" cap="none" spc="0" normalizeH="0" baseline="0" noProof="0">
                <a:ln>
                  <a:noFill/>
                </a:ln>
                <a:solidFill>
                  <a:srgbClr val="FFFFFF">
                    <a:lumMod val="85000"/>
                  </a:srgbClr>
                </a:solidFill>
                <a:effectLst/>
                <a:uLnTx/>
                <a:uFillTx/>
                <a:latin typeface="Arial"/>
                <a:ea typeface="+mn-ea"/>
                <a:cs typeface="+mn-cs"/>
              </a:rPr>
              <a:t>. </a:t>
            </a:r>
            <a:r>
              <a:rPr kumimoji="0" lang="en-US" sz="800" b="0" i="0" u="none" strike="noStrike" kern="1200" cap="none" spc="0" normalizeH="0" baseline="0" noProof="0">
                <a:ln>
                  <a:noFill/>
                </a:ln>
                <a:solidFill>
                  <a:srgbClr val="FFFFFF">
                    <a:lumMod val="85000"/>
                  </a:srgbClr>
                </a:solidFill>
                <a:effectLst/>
                <a:uLnTx/>
                <a:uFillTx/>
                <a:latin typeface="Segoe UI"/>
                <a:ea typeface="+mn-ea"/>
                <a:cs typeface="+mn-cs"/>
              </a:rPr>
              <a:t> </a:t>
            </a:r>
          </a:p>
        </p:txBody>
      </p:sp>
      <p:sp>
        <p:nvSpPr>
          <p:cNvPr id="15" name="TextBox 14">
            <a:extLst>
              <a:ext uri="{FF2B5EF4-FFF2-40B4-BE49-F238E27FC236}">
                <a16:creationId xmlns:a16="http://schemas.microsoft.com/office/drawing/2014/main" id="{99E94FB2-F5E4-6A55-B479-BF45D40F7E20}"/>
              </a:ext>
            </a:extLst>
          </p:cNvPr>
          <p:cNvSpPr txBox="1"/>
          <p:nvPr/>
        </p:nvSpPr>
        <p:spPr>
          <a:xfrm>
            <a:off x="839669" y="3918933"/>
            <a:ext cx="2887531" cy="2077492"/>
          </a:xfrm>
          <a:prstGeom prst="rect">
            <a:avLst/>
          </a:prstGeom>
          <a:noFill/>
        </p:spPr>
        <p:txBody>
          <a:bodyPr wrap="square" lIns="91440" tIns="45720" rIns="91440" bIns="45720" anchor="t">
            <a:spAutoFit/>
          </a:bodyPr>
          <a:lstStyle/>
          <a:p>
            <a:pPr marL="285750" marR="0" lvl="0" indent="-285750" algn="l" defTabSz="932667" rtl="0" eaLnBrk="1" fontAlgn="auto" latinLnBrk="0" hangingPunct="1">
              <a:lnSpc>
                <a:spcPct val="100000"/>
              </a:lnSpc>
              <a:spcBef>
                <a:spcPts val="0"/>
              </a:spcBef>
              <a:spcAft>
                <a:spcPts val="600"/>
              </a:spcAft>
              <a:buClr>
                <a:srgbClr val="60CDFF"/>
              </a:buClr>
              <a:buSzPct val="90000"/>
              <a:buFont typeface="Segoe UI Symbol" panose="020B0502040204020203"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Recall</a:t>
            </a:r>
            <a:r>
              <a:rPr kumimoji="0" lang="en-US" sz="1400" b="0" i="0" u="none" strike="noStrike" kern="1200" cap="none" spc="0" normalizeH="0" baseline="30000" noProof="0">
                <a:ln>
                  <a:noFill/>
                </a:ln>
                <a:solidFill>
                  <a:srgbClr val="FFFFFF"/>
                </a:solidFill>
                <a:effectLst/>
                <a:uLnTx/>
                <a:uFillTx/>
                <a:latin typeface="Arial"/>
                <a:ea typeface="+mn-ea"/>
                <a:cs typeface="Segoe UI" panose="020B0502040204020203" pitchFamily="34" charset="0"/>
              </a:rPr>
              <a:t>1</a:t>
            </a:r>
          </a:p>
          <a:p>
            <a:pPr marL="742950" marR="0" lvl="1" indent="-285750" algn="l" defTabSz="932667" rtl="0" eaLnBrk="1" fontAlgn="auto" latinLnBrk="0" hangingPunct="1">
              <a:lnSpc>
                <a:spcPct val="100000"/>
              </a:lnSpc>
              <a:spcBef>
                <a:spcPts val="0"/>
              </a:spcBef>
              <a:spcAft>
                <a:spcPts val="600"/>
              </a:spcAft>
              <a:buClr>
                <a:srgbClr val="60CDFF"/>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With just a few words for context, find almost anything you’ve seen on your desktop</a:t>
            </a:r>
          </a:p>
          <a:p>
            <a:pPr marL="285750" marR="0" lvl="0" indent="-285750" algn="l" defTabSz="932667" rtl="0" eaLnBrk="1" fontAlgn="auto" latinLnBrk="0" hangingPunct="1">
              <a:lnSpc>
                <a:spcPct val="100000"/>
              </a:lnSpc>
              <a:spcBef>
                <a:spcPts val="0"/>
              </a:spcBef>
              <a:spcAft>
                <a:spcPts val="600"/>
              </a:spcAft>
              <a:buClr>
                <a:srgbClr val="60CDFF"/>
              </a:buClr>
              <a:buSzPct val="90000"/>
              <a:buFont typeface="Segoe UI Symbol" panose="020B0502040204020203"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Live captions with translation (English expanded)</a:t>
            </a:r>
            <a:r>
              <a:rPr kumimoji="0" lang="en-US" sz="1400" b="0" i="0" u="none" strike="noStrike" kern="1200" cap="none" spc="0" normalizeH="0" baseline="30000" noProof="0">
                <a:ln>
                  <a:noFill/>
                </a:ln>
                <a:solidFill>
                  <a:srgbClr val="FFFFFF"/>
                </a:solidFill>
                <a:effectLst/>
                <a:uLnTx/>
                <a:uFillTx/>
                <a:latin typeface="Arial"/>
                <a:ea typeface="+mn-ea"/>
                <a:cs typeface="Segoe UI" panose="020B0502040204020203" pitchFamily="34" charset="0"/>
              </a:rPr>
              <a:t>2</a:t>
            </a:r>
          </a:p>
          <a:p>
            <a:pPr marL="742950" marR="0" lvl="1" indent="-285750" algn="l" defTabSz="932667" rtl="0" eaLnBrk="1" fontAlgn="auto" latinLnBrk="0" hangingPunct="1">
              <a:lnSpc>
                <a:spcPct val="100000"/>
              </a:lnSpc>
              <a:spcBef>
                <a:spcPts val="0"/>
              </a:spcBef>
              <a:spcAft>
                <a:spcPts val="600"/>
              </a:spcAft>
              <a:buClr>
                <a:srgbClr val="60CDFF"/>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Instantly translate any live or recorded video in any app or video platform</a:t>
            </a:r>
            <a:endParaRPr kumimoji="0" lang="en-US" sz="1200" b="0" i="0" u="none" strike="noStrike" kern="1200" cap="none" spc="0" normalizeH="0" baseline="30000" noProof="0">
              <a:ln>
                <a:noFill/>
              </a:ln>
              <a:solidFill>
                <a:srgbClr val="FFFFFF"/>
              </a:solidFill>
              <a:effectLst/>
              <a:uLnTx/>
              <a:uFillTx/>
              <a:latin typeface="Arial"/>
              <a:ea typeface="+mn-ea"/>
              <a:cs typeface="Segoe UI" panose="020B0502040204020203" pitchFamily="34" charset="0"/>
            </a:endParaRPr>
          </a:p>
        </p:txBody>
      </p:sp>
      <p:sp>
        <p:nvSpPr>
          <p:cNvPr id="16" name="TextBox 15">
            <a:extLst>
              <a:ext uri="{FF2B5EF4-FFF2-40B4-BE49-F238E27FC236}">
                <a16:creationId xmlns:a16="http://schemas.microsoft.com/office/drawing/2014/main" id="{FD3DC690-1689-3A3D-9132-2CD868E29B6D}"/>
              </a:ext>
            </a:extLst>
          </p:cNvPr>
          <p:cNvSpPr txBox="1"/>
          <p:nvPr/>
        </p:nvSpPr>
        <p:spPr>
          <a:xfrm>
            <a:off x="7301748" y="4913540"/>
            <a:ext cx="2887531" cy="1600438"/>
          </a:xfrm>
          <a:prstGeom prst="rect">
            <a:avLst/>
          </a:prstGeom>
          <a:noFill/>
        </p:spPr>
        <p:txBody>
          <a:bodyPr wrap="square" lIns="91440" tIns="45720" rIns="91440" bIns="45720" anchor="t">
            <a:spAutoFit/>
          </a:bodyPr>
          <a:lstStyle/>
          <a:p>
            <a:pPr marL="285750" marR="0" lvl="0" indent="-285750" algn="l" defTabSz="932667" rtl="0" eaLnBrk="1" fontAlgn="auto" latinLnBrk="0" hangingPunct="1">
              <a:lnSpc>
                <a:spcPct val="100000"/>
              </a:lnSpc>
              <a:spcBef>
                <a:spcPts val="0"/>
              </a:spcBef>
              <a:spcAft>
                <a:spcPts val="600"/>
              </a:spcAft>
              <a:buClr>
                <a:srgbClr val="60CDFF"/>
              </a:buClr>
              <a:buSzPct val="90000"/>
              <a:buFont typeface="Segoe UI Symbol" panose="020B0502040204020203" pitchFamily="34" charset="0"/>
              <a:buChar char=""/>
              <a:tabLst/>
              <a:defRPr/>
            </a:pPr>
            <a:r>
              <a:rPr kumimoji="0" lang="en-US" sz="1400" b="0" i="0" u="none" strike="noStrike" kern="1200" cap="none" spc="0" normalizeH="0" baseline="0" noProof="0">
                <a:ln>
                  <a:noFill/>
                </a:ln>
                <a:solidFill>
                  <a:srgbClr val="FFFFFF"/>
                </a:solidFill>
                <a:effectLst/>
                <a:uLnTx/>
                <a:uFillTx/>
                <a:latin typeface="Arial"/>
                <a:ea typeface="+mn-ea"/>
                <a:cs typeface="Segoe UI"/>
              </a:rPr>
              <a:t>Cocreator</a:t>
            </a:r>
          </a:p>
          <a:p>
            <a:pPr marL="285750" indent="-285750" defTabSz="932667">
              <a:spcAft>
                <a:spcPts val="600"/>
              </a:spcAft>
              <a:buClr>
                <a:srgbClr val="60CDFF"/>
              </a:buClr>
              <a:buSzPct val="90000"/>
              <a:buFont typeface="Arial" panose="020B0604020202020204" pitchFamily="34" charset="0"/>
              <a:buChar char="•"/>
              <a:defRPr/>
            </a:pPr>
            <a:r>
              <a:rPr lang="en-US" sz="1200">
                <a:solidFill>
                  <a:srgbClr val="FFFFFF"/>
                </a:solidFill>
                <a:latin typeface="Arial"/>
                <a:cs typeface="Segoe UI"/>
              </a:rPr>
              <a:t>Allows you to tell Paint what kind of art you want to make, and then fine-tune how much Paint applies that request to the artwork you create </a:t>
            </a:r>
            <a:endParaRPr kumimoji="0" lang="en-US" sz="1200" b="0" i="0" u="none" strike="noStrike" kern="1200" cap="none" spc="0" normalizeH="0" baseline="0" noProof="0">
              <a:ln>
                <a:noFill/>
              </a:ln>
              <a:solidFill>
                <a:srgbClr val="FFFFFF"/>
              </a:solidFill>
              <a:effectLst/>
              <a:uLnTx/>
              <a:uFillTx/>
              <a:latin typeface="Arial"/>
              <a:ea typeface="+mn-ea"/>
              <a:cs typeface="Segoe UI"/>
            </a:endParaRPr>
          </a:p>
          <a:p>
            <a:pPr marR="0" lvl="0" algn="l" defTabSz="932667" rtl="0" eaLnBrk="1" fontAlgn="auto" latinLnBrk="0" hangingPunct="1">
              <a:lnSpc>
                <a:spcPct val="100000"/>
              </a:lnSpc>
              <a:spcBef>
                <a:spcPts val="0"/>
              </a:spcBef>
              <a:spcAft>
                <a:spcPts val="600"/>
              </a:spcAft>
              <a:buClr>
                <a:srgbClr val="60CDFF"/>
              </a:buClr>
              <a:buSzPct val="90000"/>
              <a:tabLst/>
              <a:defRPr/>
            </a:pPr>
            <a:endParaRPr kumimoji="0" lang="en-US" sz="1400" b="0" i="0" u="none" strike="noStrike" kern="1200" cap="none" spc="0" normalizeH="0" baseline="0" noProof="0">
              <a:ln>
                <a:noFill/>
              </a:ln>
              <a:solidFill>
                <a:srgbClr val="FFFFFF"/>
              </a:solidFill>
              <a:effectLst/>
              <a:uLnTx/>
              <a:uFillTx/>
              <a:latin typeface="Arial"/>
              <a:ea typeface="+mn-ea"/>
              <a:cs typeface="Segoe UI"/>
            </a:endParaRPr>
          </a:p>
        </p:txBody>
      </p:sp>
    </p:spTree>
    <p:extLst>
      <p:ext uri="{BB962C8B-B14F-4D97-AF65-F5344CB8AC3E}">
        <p14:creationId xmlns:p14="http://schemas.microsoft.com/office/powerpoint/2010/main" val="316511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954668" y="2342"/>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6"/>
          <a:srcRect l="30250"/>
          <a:stretch/>
        </p:blipFill>
        <p:spPr>
          <a:xfrm>
            <a:off x="11220859" y="2709"/>
            <a:ext cx="971141" cy="6855291"/>
          </a:xfrm>
          <a:prstGeom prst="rect">
            <a:avLst/>
          </a:prstGeom>
        </p:spPr>
      </p:pic>
      <p:pic>
        <p:nvPicPr>
          <p:cNvPr id="7" name="WIN24_BUD_Feature_Recall_16x9_1080p">
            <a:hlinkClick r:id="" action="ppaction://media"/>
            <a:extLst>
              <a:ext uri="{FF2B5EF4-FFF2-40B4-BE49-F238E27FC236}">
                <a16:creationId xmlns:a16="http://schemas.microsoft.com/office/drawing/2014/main" id="{69F101E6-9684-DDE2-E27A-34366B8703A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7138" y="1879016"/>
            <a:ext cx="6835355" cy="3844887"/>
          </a:xfrm>
          <a:prstGeom prst="rect">
            <a:avLst/>
          </a:prstGeom>
        </p:spPr>
      </p:pic>
      <p:sp>
        <p:nvSpPr>
          <p:cNvPr id="8" name="Title 6">
            <a:extLst>
              <a:ext uri="{FF2B5EF4-FFF2-40B4-BE49-F238E27FC236}">
                <a16:creationId xmlns:a16="http://schemas.microsoft.com/office/drawing/2014/main" id="{2612A00C-43A8-1832-DC07-2210B324476B}"/>
              </a:ext>
            </a:extLst>
          </p:cNvPr>
          <p:cNvSpPr txBox="1">
            <a:spLocks/>
          </p:cNvSpPr>
          <p:nvPr/>
        </p:nvSpPr>
        <p:spPr>
          <a:xfrm>
            <a:off x="318526" y="791676"/>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Recall</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9" name="Title 6">
            <a:extLst>
              <a:ext uri="{FF2B5EF4-FFF2-40B4-BE49-F238E27FC236}">
                <a16:creationId xmlns:a16="http://schemas.microsoft.com/office/drawing/2014/main" id="{FA6DAB75-B92D-6554-0B2F-621772FCBCE0}"/>
              </a:ext>
            </a:extLst>
          </p:cNvPr>
          <p:cNvSpPr txBox="1">
            <a:spLocks/>
          </p:cNvSpPr>
          <p:nvPr/>
        </p:nvSpPr>
        <p:spPr>
          <a:xfrm>
            <a:off x="954668" y="332481"/>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1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PCs</a:t>
            </a:r>
            <a:endParaRPr kumimoji="0" lang="en-US" sz="12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12" name="Rectangle: Rounded Corners 5">
            <a:extLst>
              <a:ext uri="{FF2B5EF4-FFF2-40B4-BE49-F238E27FC236}">
                <a16:creationId xmlns:a16="http://schemas.microsoft.com/office/drawing/2014/main" id="{7FE09711-7F2F-8478-4428-D643539A772A}"/>
              </a:ext>
              <a:ext uri="{C183D7F6-B498-43B3-948B-1728B52AA6E4}">
                <adec:decorative xmlns:adec="http://schemas.microsoft.com/office/drawing/2017/decorative" val="1"/>
              </a:ext>
            </a:extLst>
          </p:cNvPr>
          <p:cNvSpPr/>
          <p:nvPr/>
        </p:nvSpPr>
        <p:spPr bwMode="auto">
          <a:xfrm>
            <a:off x="7389035" y="2501618"/>
            <a:ext cx="3437116" cy="3844887"/>
          </a:xfrm>
          <a:prstGeom prst="roundRect">
            <a:avLst>
              <a:gd name="adj" fmla="val 3648"/>
            </a:avLst>
          </a:prstGeom>
          <a:noFill/>
          <a:ln w="15875">
            <a:solidFill>
              <a:srgbClr val="60CDFF"/>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182880" bIns="91440" rtlCol="0" anchor="ctr"/>
          <a:lstStyle/>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672CB">
                    <a:lumMod val="40000"/>
                    <a:lumOff val="60000"/>
                  </a:srgbClr>
                </a:solidFill>
                <a:effectLst/>
                <a:uLnTx/>
                <a:uFillTx/>
                <a:latin typeface="Arial"/>
                <a:ea typeface="+mn-ea"/>
                <a:cs typeface="Segoe UI" panose="020B0502040204020203" pitchFamily="34" charset="0"/>
              </a:rPr>
              <a:t>Describe it to find it. </a:t>
            </a:r>
            <a: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With just a few words for context, find almost anything seen on your device.  (“Find the daily sales data shared </a:t>
            </a:r>
            <a:b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br>
            <a: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by Mandy)” </a:t>
            </a:r>
          </a:p>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Recall</a:t>
            </a:r>
            <a:r>
              <a:rPr kumimoji="0" lang="en-US" sz="1400" b="0" i="0" u="none" strike="noStrike" kern="1200" cap="none" spc="-10" normalizeH="0" baseline="30000" noProof="0">
                <a:ln>
                  <a:noFill/>
                </a:ln>
                <a:solidFill>
                  <a:srgbClr val="FFFFFF"/>
                </a:solidFill>
                <a:effectLst/>
                <a:uLnTx/>
                <a:uFillTx/>
                <a:latin typeface="Arial"/>
                <a:ea typeface="+mn-ea"/>
                <a:cs typeface="Segoe Sans Display" pitchFamily="2" charset="0"/>
              </a:rPr>
              <a:t>1</a:t>
            </a:r>
            <a:r>
              <a:rPr kumimoji="0" lang="en-US" sz="1400" b="0" i="0" u="none" strike="noStrike" kern="1200" cap="none" spc="0" normalizeH="0" baseline="0" noProof="0">
                <a:ln>
                  <a:noFill/>
                </a:ln>
                <a:solidFill>
                  <a:srgbClr val="FFFFFF"/>
                </a:solidFill>
                <a:effectLst/>
                <a:uLnTx/>
                <a:uFillTx/>
                <a:latin typeface="Arial"/>
                <a:ea typeface="+mn-ea"/>
                <a:cs typeface="+mn-cs"/>
              </a:rPr>
              <a:t> can be accessed in multiple ways, including your taskbar.</a:t>
            </a:r>
          </a:p>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endParaRPr>
          </a:p>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672CB">
                    <a:lumMod val="40000"/>
                    <a:lumOff val="60000"/>
                  </a:srgbClr>
                </a:solidFill>
                <a:effectLst/>
                <a:uLnTx/>
                <a:uFillTx/>
                <a:latin typeface="Arial"/>
                <a:ea typeface="+mn-ea"/>
                <a:cs typeface="Segoe UI" panose="020B0502040204020203" pitchFamily="34" charset="0"/>
              </a:rPr>
              <a:t>Personalized and contextual. </a:t>
            </a:r>
            <a: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Searches across your timeline, apps, documents, communications, and services to find and </a:t>
            </a:r>
            <a:b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br>
            <a:r>
              <a:rPr kumimoji="0" lang="en-US" sz="14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predict the most relevant content.</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11" name="Picture 10">
            <a:extLst>
              <a:ext uri="{FF2B5EF4-FFF2-40B4-BE49-F238E27FC236}">
                <a16:creationId xmlns:a16="http://schemas.microsoft.com/office/drawing/2014/main" id="{12ACC346-099A-6E7B-3A26-76D47F2731FA}"/>
              </a:ext>
            </a:extLst>
          </p:cNvPr>
          <p:cNvPicPr>
            <a:picLocks noChangeAspect="1"/>
          </p:cNvPicPr>
          <p:nvPr/>
        </p:nvPicPr>
        <p:blipFill>
          <a:blip r:embed="rId8"/>
          <a:stretch>
            <a:fillRect/>
          </a:stretch>
        </p:blipFill>
        <p:spPr>
          <a:xfrm>
            <a:off x="7611062" y="-176193"/>
            <a:ext cx="3021227" cy="3028157"/>
          </a:xfrm>
          <a:prstGeom prst="rect">
            <a:avLst/>
          </a:prstGeom>
        </p:spPr>
      </p:pic>
      <p:sp>
        <p:nvSpPr>
          <p:cNvPr id="13" name="TextBox 12">
            <a:extLst>
              <a:ext uri="{FF2B5EF4-FFF2-40B4-BE49-F238E27FC236}">
                <a16:creationId xmlns:a16="http://schemas.microsoft.com/office/drawing/2014/main" id="{F37A0288-BD24-F22A-6BE1-4BBDD0155366}"/>
              </a:ext>
            </a:extLst>
          </p:cNvPr>
          <p:cNvSpPr txBox="1"/>
          <p:nvPr/>
        </p:nvSpPr>
        <p:spPr>
          <a:xfrm>
            <a:off x="164493" y="6562945"/>
            <a:ext cx="4539854" cy="246221"/>
          </a:xfrm>
          <a:prstGeom prst="rect">
            <a:avLst/>
          </a:prstGeom>
          <a:noFill/>
        </p:spPr>
        <p:txBody>
          <a:bodyPr wrap="square" lIns="0" tIns="0" rIns="0" bIns="0" anchor="ctr">
            <a:spAutoFit/>
          </a:bodyPr>
          <a:lstStyle>
            <a:defPPr>
              <a:defRPr lang="en-US"/>
            </a:defPPr>
            <a:lvl1pPr marL="228600" marR="0" lvl="0" indent="-228600" fontAlgn="auto">
              <a:lnSpc>
                <a:spcPct val="100000"/>
              </a:lnSpc>
              <a:spcBef>
                <a:spcPts val="0"/>
              </a:spcBef>
              <a:spcAft>
                <a:spcPts val="0"/>
              </a:spcAft>
              <a:buClrTx/>
              <a:buSzTx/>
              <a:buFont typeface="+mj-lt"/>
              <a:buAutoNum type="arabicPeriod"/>
              <a:tabLst/>
              <a:defRPr kumimoji="0" sz="1000" b="0" i="0" u="none" strike="noStrike" cap="none" spc="0" normalizeH="0" baseline="0">
                <a:ln>
                  <a:noFill/>
                </a:ln>
                <a:solidFill>
                  <a:srgbClr val="FF0000"/>
                </a:solidFill>
                <a:effectLst/>
                <a:uLnTx/>
                <a:uFillTx/>
                <a:cs typeface="Calibri Light"/>
              </a:defRPr>
            </a:lvl1pPr>
          </a:lstStyle>
          <a:p>
            <a:pPr marL="0" marR="0" lvl="0" indent="0" algn="l" defTabSz="1097280" rtl="0" eaLnBrk="1" fontAlgn="auto" latinLnBrk="0" hangingPunct="1">
              <a:lnSpc>
                <a:spcPct val="100000"/>
              </a:lnSpc>
              <a:spcBef>
                <a:spcPts val="0"/>
              </a:spcBef>
              <a:spcAft>
                <a:spcPts val="600"/>
              </a:spcAft>
              <a:buClrTx/>
              <a:buSzTx/>
              <a:buFont typeface="+mj-lt"/>
              <a:buNone/>
              <a:tabLst/>
              <a:defRPr/>
            </a:pPr>
            <a:r>
              <a:rPr kumimoji="0" lang="en-US" sz="800" b="0" i="0" u="none" strike="noStrike" kern="1200" cap="none" spc="0" normalizeH="0" baseline="0" noProof="0">
                <a:ln>
                  <a:noFill/>
                </a:ln>
                <a:solidFill>
                  <a:srgbClr val="FFFFFF">
                    <a:lumMod val="85000"/>
                  </a:srgbClr>
                </a:solidFill>
                <a:effectLst/>
                <a:uLnTx/>
                <a:uFillTx/>
                <a:latin typeface="Segoe Sans Display" pitchFamily="2" charset="0"/>
                <a:ea typeface="+mn-ea"/>
                <a:cs typeface="Segoe Sans Display" pitchFamily="2" charset="0"/>
              </a:rPr>
              <a:t>1 Optimized for select languages (English, Chinese (simplified), French, German, Japanese, and Spanish). Content-based and storage limitations apply.</a:t>
            </a:r>
            <a:endParaRPr kumimoji="0" lang="en-US" sz="800" b="0" i="0" u="none" strike="noStrike" kern="1200" cap="none" spc="0" normalizeH="0" baseline="0" noProof="0">
              <a:ln>
                <a:noFill/>
              </a:ln>
              <a:solidFill>
                <a:srgbClr val="FFFFFF">
                  <a:lumMod val="85000"/>
                </a:srgbClr>
              </a:solidFill>
              <a:effectLst/>
              <a:highlight>
                <a:srgbClr val="FF0000"/>
              </a:highlight>
              <a:uLnTx/>
              <a:uFillTx/>
              <a:latin typeface="Segoe Sans Display" pitchFamily="2" charset="0"/>
              <a:ea typeface="+mn-ea"/>
              <a:cs typeface="Segoe Sans Display" pitchFamily="2" charset="0"/>
            </a:endParaRPr>
          </a:p>
        </p:txBody>
      </p:sp>
    </p:spTree>
    <p:extLst>
      <p:ext uri="{BB962C8B-B14F-4D97-AF65-F5344CB8AC3E}">
        <p14:creationId xmlns:p14="http://schemas.microsoft.com/office/powerpoint/2010/main" val="83592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954668" y="2342"/>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6"/>
          <a:srcRect l="30250"/>
          <a:stretch/>
        </p:blipFill>
        <p:spPr>
          <a:xfrm>
            <a:off x="11220859" y="2709"/>
            <a:ext cx="971141" cy="6855291"/>
          </a:xfrm>
          <a:prstGeom prst="rect">
            <a:avLst/>
          </a:prstGeom>
        </p:spPr>
      </p:pic>
      <p:sp>
        <p:nvSpPr>
          <p:cNvPr id="8" name="Title 6">
            <a:extLst>
              <a:ext uri="{FF2B5EF4-FFF2-40B4-BE49-F238E27FC236}">
                <a16:creationId xmlns:a16="http://schemas.microsoft.com/office/drawing/2014/main" id="{2612A00C-43A8-1832-DC07-2210B324476B}"/>
              </a:ext>
            </a:extLst>
          </p:cNvPr>
          <p:cNvSpPr txBox="1">
            <a:spLocks/>
          </p:cNvSpPr>
          <p:nvPr/>
        </p:nvSpPr>
        <p:spPr>
          <a:xfrm>
            <a:off x="318526" y="791676"/>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Live Captions</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9" name="Title 6">
            <a:extLst>
              <a:ext uri="{FF2B5EF4-FFF2-40B4-BE49-F238E27FC236}">
                <a16:creationId xmlns:a16="http://schemas.microsoft.com/office/drawing/2014/main" id="{FA6DAB75-B92D-6554-0B2F-621772FCBCE0}"/>
              </a:ext>
            </a:extLst>
          </p:cNvPr>
          <p:cNvSpPr txBox="1">
            <a:spLocks/>
          </p:cNvSpPr>
          <p:nvPr/>
        </p:nvSpPr>
        <p:spPr>
          <a:xfrm>
            <a:off x="954668" y="332481"/>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1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PCs</a:t>
            </a:r>
            <a:endParaRPr kumimoji="0" lang="en-US" sz="12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12" name="Rectangle: Rounded Corners 5">
            <a:extLst>
              <a:ext uri="{FF2B5EF4-FFF2-40B4-BE49-F238E27FC236}">
                <a16:creationId xmlns:a16="http://schemas.microsoft.com/office/drawing/2014/main" id="{7FE09711-7F2F-8478-4428-D643539A772A}"/>
              </a:ext>
              <a:ext uri="{C183D7F6-B498-43B3-948B-1728B52AA6E4}">
                <adec:decorative xmlns:adec="http://schemas.microsoft.com/office/drawing/2017/decorative" val="1"/>
              </a:ext>
            </a:extLst>
          </p:cNvPr>
          <p:cNvSpPr/>
          <p:nvPr/>
        </p:nvSpPr>
        <p:spPr bwMode="auto">
          <a:xfrm>
            <a:off x="7413690" y="2897930"/>
            <a:ext cx="3437116" cy="2046319"/>
          </a:xfrm>
          <a:prstGeom prst="roundRect">
            <a:avLst>
              <a:gd name="adj" fmla="val 3648"/>
            </a:avLst>
          </a:prstGeom>
          <a:noFill/>
          <a:ln w="15875">
            <a:solidFill>
              <a:srgbClr val="60CDFF"/>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182880" bIns="91440" rtlCol="0" anchor="ctr"/>
          <a:lstStyle/>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Live Caption translations allow you to stay connected and never miss a conversation. </a:t>
            </a:r>
          </a:p>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Instantly translate</a:t>
            </a:r>
            <a:r>
              <a:rPr kumimoji="0" lang="en-US" sz="1400" b="0" i="0" u="none" strike="noStrike" kern="1200" cap="none" spc="-10" normalizeH="0" baseline="30000" noProof="0">
                <a:ln>
                  <a:noFill/>
                </a:ln>
                <a:solidFill>
                  <a:srgbClr val="FFFFFF"/>
                </a:solidFill>
                <a:effectLst/>
                <a:uLnTx/>
                <a:uFillTx/>
                <a:latin typeface="Arial"/>
                <a:ea typeface="+mn-ea"/>
                <a:cs typeface="Segoe Sans Display" pitchFamily="2" charset="0"/>
              </a:rPr>
              <a:t>1</a:t>
            </a:r>
            <a:r>
              <a:rPr kumimoji="0" lang="en-US" sz="1400" b="0" i="0" u="none" strike="noStrike" kern="1200" cap="none" spc="0" normalizeH="0" baseline="0" noProof="0">
                <a:ln>
                  <a:noFill/>
                </a:ln>
                <a:solidFill>
                  <a:srgbClr val="FFFFFF"/>
                </a:solidFill>
                <a:effectLst/>
                <a:uLnTx/>
                <a:uFillTx/>
                <a:latin typeface="Arial"/>
                <a:ea typeface="+mn-ea"/>
                <a:cs typeface="+mn-cs"/>
              </a:rPr>
              <a:t> your video calls or any recorded video in any app or video platform into English subtitles, in real time.</a:t>
            </a: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13" name="TextBox 12">
            <a:extLst>
              <a:ext uri="{FF2B5EF4-FFF2-40B4-BE49-F238E27FC236}">
                <a16:creationId xmlns:a16="http://schemas.microsoft.com/office/drawing/2014/main" id="{F37A0288-BD24-F22A-6BE1-4BBDD0155366}"/>
              </a:ext>
            </a:extLst>
          </p:cNvPr>
          <p:cNvSpPr txBox="1"/>
          <p:nvPr/>
        </p:nvSpPr>
        <p:spPr>
          <a:xfrm>
            <a:off x="164493" y="6624501"/>
            <a:ext cx="4539854" cy="123111"/>
          </a:xfrm>
          <a:prstGeom prst="rect">
            <a:avLst/>
          </a:prstGeom>
          <a:noFill/>
        </p:spPr>
        <p:txBody>
          <a:bodyPr wrap="square" lIns="0" tIns="0" rIns="0" bIns="0" anchor="ctr">
            <a:spAutoFit/>
          </a:bodyPr>
          <a:lstStyle>
            <a:defPPr>
              <a:defRPr lang="en-US"/>
            </a:defPPr>
            <a:lvl1pPr marL="228600" marR="0" lvl="0" indent="-228600" fontAlgn="auto">
              <a:lnSpc>
                <a:spcPct val="100000"/>
              </a:lnSpc>
              <a:spcBef>
                <a:spcPts val="0"/>
              </a:spcBef>
              <a:spcAft>
                <a:spcPts val="0"/>
              </a:spcAft>
              <a:buClrTx/>
              <a:buSzTx/>
              <a:buFont typeface="+mj-lt"/>
              <a:buAutoNum type="arabicPeriod"/>
              <a:tabLst/>
              <a:defRPr kumimoji="0" sz="1000" b="0" i="0" u="none" strike="noStrike" cap="none" spc="0" normalizeH="0" baseline="0">
                <a:ln>
                  <a:noFill/>
                </a:ln>
                <a:solidFill>
                  <a:srgbClr val="FF0000"/>
                </a:solidFill>
                <a:effectLst/>
                <a:uLnTx/>
                <a:uFillTx/>
                <a:cs typeface="Calibri Light"/>
              </a:defRPr>
            </a:lvl1pPr>
          </a:lstStyle>
          <a:p>
            <a:pPr marL="0" marR="0" lvl="0" indent="0" algn="l" defTabSz="1097280" rtl="0" eaLnBrk="1" fontAlgn="auto" latinLnBrk="0" hangingPunct="1">
              <a:lnSpc>
                <a:spcPct val="100000"/>
              </a:lnSpc>
              <a:spcBef>
                <a:spcPts val="0"/>
              </a:spcBef>
              <a:spcAft>
                <a:spcPts val="600"/>
              </a:spcAft>
              <a:buClrTx/>
              <a:buSzTx/>
              <a:buFont typeface="+mj-lt"/>
              <a:buNone/>
              <a:tabLst/>
              <a:defRPr/>
            </a:pPr>
            <a:r>
              <a:rPr kumimoji="0" lang="en-US" sz="800" b="0" i="0" u="none" strike="noStrike" kern="1200" cap="none" spc="0" normalizeH="0" baseline="0" noProof="0">
                <a:ln>
                  <a:noFill/>
                </a:ln>
                <a:solidFill>
                  <a:srgbClr val="FFFFFF">
                    <a:lumMod val="85000"/>
                  </a:srgbClr>
                </a:solidFill>
                <a:effectLst/>
                <a:uLnTx/>
                <a:uFillTx/>
                <a:latin typeface="Arial"/>
                <a:ea typeface="+mn-ea"/>
                <a:cs typeface="Segoe Sans Display" pitchFamily="2" charset="0"/>
              </a:rPr>
              <a:t>1 S</a:t>
            </a:r>
            <a:r>
              <a:rPr kumimoji="0" lang="en-US" sz="800" b="0" i="0" u="none" strike="noStrike" kern="1200" cap="none" spc="0" normalizeH="0" baseline="0" noProof="0" err="1">
                <a:ln>
                  <a:noFill/>
                </a:ln>
                <a:solidFill>
                  <a:srgbClr val="FFFFFF">
                    <a:lumMod val="85000"/>
                  </a:srgbClr>
                </a:solidFill>
                <a:effectLst/>
                <a:uLnTx/>
                <a:uFillTx/>
                <a:latin typeface="Arial"/>
                <a:ea typeface="+mn-ea"/>
                <a:cs typeface="Calibri Light"/>
              </a:rPr>
              <a:t>upports</a:t>
            </a:r>
            <a:r>
              <a:rPr kumimoji="0" lang="en-US" sz="800" b="0" i="0" u="none" strike="noStrike" kern="1200" cap="none" spc="0" normalizeH="0" baseline="0" noProof="0">
                <a:ln>
                  <a:noFill/>
                </a:ln>
                <a:solidFill>
                  <a:srgbClr val="FFFFFF">
                    <a:lumMod val="85000"/>
                  </a:srgbClr>
                </a:solidFill>
                <a:effectLst/>
                <a:uLnTx/>
                <a:uFillTx/>
                <a:latin typeface="Arial"/>
                <a:ea typeface="+mn-ea"/>
                <a:cs typeface="Calibri Light"/>
              </a:rPr>
              <a:t> translation for video and audio subtitles from 44 languages into English. </a:t>
            </a:r>
            <a:endParaRPr kumimoji="0" lang="en-US" sz="800" b="0" i="0" u="none" strike="noStrike" kern="1200" cap="none" spc="0" normalizeH="0" baseline="0" noProof="0">
              <a:ln>
                <a:noFill/>
              </a:ln>
              <a:solidFill>
                <a:srgbClr val="FFFFFF">
                  <a:lumMod val="85000"/>
                </a:srgbClr>
              </a:solidFill>
              <a:effectLst/>
              <a:highlight>
                <a:srgbClr val="FF0000"/>
              </a:highlight>
              <a:uLnTx/>
              <a:uFillTx/>
              <a:latin typeface="Arial"/>
              <a:ea typeface="+mn-ea"/>
              <a:cs typeface="Segoe Sans Display" pitchFamily="2" charset="0"/>
            </a:endParaRPr>
          </a:p>
        </p:txBody>
      </p:sp>
      <p:pic>
        <p:nvPicPr>
          <p:cNvPr id="6" name="WIN24_BUD_Feature_LiveCaptions_16x9_1080p">
            <a:hlinkClick r:id="" action="ppaction://media"/>
            <a:extLst>
              <a:ext uri="{FF2B5EF4-FFF2-40B4-BE49-F238E27FC236}">
                <a16:creationId xmlns:a16="http://schemas.microsoft.com/office/drawing/2014/main" id="{117523D0-BD80-90EA-BAA3-61253386534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8283" y="1763642"/>
            <a:ext cx="6835355" cy="3844887"/>
          </a:xfrm>
          <a:prstGeom prst="rect">
            <a:avLst/>
          </a:prstGeom>
        </p:spPr>
      </p:pic>
      <p:pic>
        <p:nvPicPr>
          <p:cNvPr id="10" name="Picture 9">
            <a:extLst>
              <a:ext uri="{FF2B5EF4-FFF2-40B4-BE49-F238E27FC236}">
                <a16:creationId xmlns:a16="http://schemas.microsoft.com/office/drawing/2014/main" id="{18A3A0D7-A055-C966-4281-6118546A5B83}"/>
              </a:ext>
            </a:extLst>
          </p:cNvPr>
          <p:cNvPicPr>
            <a:picLocks noChangeAspect="1"/>
          </p:cNvPicPr>
          <p:nvPr/>
        </p:nvPicPr>
        <p:blipFill>
          <a:blip r:embed="rId8"/>
          <a:stretch>
            <a:fillRect/>
          </a:stretch>
        </p:blipFill>
        <p:spPr>
          <a:xfrm>
            <a:off x="7621398" y="-6823"/>
            <a:ext cx="3021699" cy="3028157"/>
          </a:xfrm>
          <a:prstGeom prst="rect">
            <a:avLst/>
          </a:prstGeom>
        </p:spPr>
      </p:pic>
    </p:spTree>
    <p:extLst>
      <p:ext uri="{BB962C8B-B14F-4D97-AF65-F5344CB8AC3E}">
        <p14:creationId xmlns:p14="http://schemas.microsoft.com/office/powerpoint/2010/main" val="423740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954668" y="2342"/>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4"/>
          <a:srcRect l="30250"/>
          <a:stretch/>
        </p:blipFill>
        <p:spPr>
          <a:xfrm>
            <a:off x="11220859" y="2709"/>
            <a:ext cx="971141" cy="6855291"/>
          </a:xfrm>
          <a:prstGeom prst="rect">
            <a:avLst/>
          </a:prstGeom>
        </p:spPr>
      </p:pic>
      <p:sp>
        <p:nvSpPr>
          <p:cNvPr id="8" name="Title 6">
            <a:extLst>
              <a:ext uri="{FF2B5EF4-FFF2-40B4-BE49-F238E27FC236}">
                <a16:creationId xmlns:a16="http://schemas.microsoft.com/office/drawing/2014/main" id="{2612A00C-43A8-1832-DC07-2210B324476B}"/>
              </a:ext>
            </a:extLst>
          </p:cNvPr>
          <p:cNvSpPr txBox="1">
            <a:spLocks/>
          </p:cNvSpPr>
          <p:nvPr/>
        </p:nvSpPr>
        <p:spPr>
          <a:xfrm>
            <a:off x="318526" y="791676"/>
            <a:ext cx="5473213"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Windows Studio Effects</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9" name="Title 6">
            <a:extLst>
              <a:ext uri="{FF2B5EF4-FFF2-40B4-BE49-F238E27FC236}">
                <a16:creationId xmlns:a16="http://schemas.microsoft.com/office/drawing/2014/main" id="{FA6DAB75-B92D-6554-0B2F-621772FCBCE0}"/>
              </a:ext>
            </a:extLst>
          </p:cNvPr>
          <p:cNvSpPr txBox="1">
            <a:spLocks/>
          </p:cNvSpPr>
          <p:nvPr/>
        </p:nvSpPr>
        <p:spPr>
          <a:xfrm>
            <a:off x="954668" y="332481"/>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1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PCs</a:t>
            </a:r>
            <a:endParaRPr kumimoji="0" lang="en-US" sz="12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12" name="Rectangle: Rounded Corners 5">
            <a:extLst>
              <a:ext uri="{FF2B5EF4-FFF2-40B4-BE49-F238E27FC236}">
                <a16:creationId xmlns:a16="http://schemas.microsoft.com/office/drawing/2014/main" id="{7FE09711-7F2F-8478-4428-D643539A772A}"/>
              </a:ext>
              <a:ext uri="{C183D7F6-B498-43B3-948B-1728B52AA6E4}">
                <adec:decorative xmlns:adec="http://schemas.microsoft.com/office/drawing/2017/decorative" val="1"/>
              </a:ext>
            </a:extLst>
          </p:cNvPr>
          <p:cNvSpPr/>
          <p:nvPr/>
        </p:nvSpPr>
        <p:spPr bwMode="auto">
          <a:xfrm>
            <a:off x="128152" y="1605776"/>
            <a:ext cx="6975175" cy="6298096"/>
          </a:xfrm>
          <a:prstGeom prst="roundRect">
            <a:avLst>
              <a:gd name="adj" fmla="val 3648"/>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182880" bIns="9144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8" normalizeH="0" baseline="0" noProof="0">
                <a:ln>
                  <a:noFill/>
                </a:ln>
                <a:solidFill>
                  <a:srgbClr val="FFFFFF"/>
                </a:solidFill>
                <a:effectLst/>
                <a:uLnTx/>
                <a:uFillTx/>
                <a:latin typeface="Arial"/>
                <a:ea typeface="+mn-ea"/>
                <a:cs typeface="+mn-cs"/>
              </a:rPr>
              <a:t>Enable engaging teamwork with flattering portrait lighting, natural-looking eye contact and more, powered by the NPU and Windows Studio Effects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8" normalizeH="0" baseline="0" noProof="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672CB">
                    <a:lumMod val="40000"/>
                    <a:lumOff val="60000"/>
                  </a:srgbClr>
                </a:solidFill>
                <a:effectLst/>
                <a:uLnTx/>
                <a:uFillTx/>
                <a:latin typeface="Arial"/>
                <a:ea typeface="+mn-ea"/>
                <a:cs typeface="+mn-cs"/>
              </a:rPr>
              <a:t>Creative filters</a:t>
            </a:r>
            <a:endParaRPr kumimoji="0" lang="en-US" sz="1200" b="1" i="0" u="none" strike="noStrike" kern="1200" cap="none" spc="0" normalizeH="0" baseline="0" noProof="0">
              <a:ln>
                <a:noFill/>
              </a:ln>
              <a:solidFill>
                <a:srgbClr val="0672CB">
                  <a:lumMod val="40000"/>
                  <a:lumOff val="60000"/>
                </a:srgbClr>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endParaRPr>
          </a:p>
          <a:p>
            <a:pPr marL="171450" marR="0" lvl="0" indent="-171450" algn="l" defTabSz="932667" rtl="0" eaLnBrk="1" fontAlgn="auto" latinLnBrk="0" hangingPunct="1">
              <a:lnSpc>
                <a:spcPct val="100000"/>
              </a:lnSpc>
              <a:spcBef>
                <a:spcPts val="0"/>
              </a:spcBef>
              <a:spcAft>
                <a:spcPts val="10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Activate three different artistic filters in any video platform and access them in Quick settings:</a:t>
            </a:r>
          </a:p>
          <a:p>
            <a:pPr marL="171450" marR="0" lvl="0" indent="-171450" algn="l" defTabSz="932667" rtl="0" eaLnBrk="1" fontAlgn="auto" latinLnBrk="0" hangingPunct="1">
              <a:lnSpc>
                <a:spcPct val="100000"/>
              </a:lnSpc>
              <a:spcBef>
                <a:spcPts val="0"/>
              </a:spcBef>
              <a:spcAft>
                <a:spcPts val="10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Illustrated  |  Animated  |  Watercolor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672CB">
                    <a:lumMod val="40000"/>
                    <a:lumOff val="60000"/>
                  </a:srgbClr>
                </a:solidFill>
                <a:effectLst/>
                <a:uLnTx/>
                <a:uFillTx/>
                <a:latin typeface="Arial"/>
                <a:ea typeface="+mn-ea"/>
                <a:cs typeface="+mn-cs"/>
              </a:rPr>
              <a:t>Portrait blur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endParaRPr>
          </a:p>
          <a:p>
            <a:pPr marL="171450" marR="0" lvl="0" indent="-171450" algn="l" defTabSz="932667" rtl="0" eaLnBrk="1" fontAlgn="auto" latinLnBrk="0" hangingPunct="1">
              <a:lnSpc>
                <a:spcPct val="100000"/>
              </a:lnSpc>
              <a:spcBef>
                <a:spcPts val="0"/>
              </a:spcBef>
              <a:spcAft>
                <a:spcPts val="10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Automatically adjust the lighting in video calls, in any app or video platform, to brighten yourself against the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672CB">
                    <a:lumMod val="40000"/>
                    <a:lumOff val="60000"/>
                  </a:srgbClr>
                </a:solidFill>
                <a:effectLst/>
                <a:uLnTx/>
                <a:uFillTx/>
                <a:latin typeface="Arial"/>
                <a:ea typeface="+mn-ea"/>
                <a:cs typeface="+mn-cs"/>
              </a:rPr>
              <a:t>Voice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endParaRPr>
          </a:p>
          <a:p>
            <a:pPr marL="171450" marR="0" lvl="0" indent="-171450" algn="l" defTabSz="932667" rtl="0" eaLnBrk="1" fontAlgn="auto" latinLnBrk="0" hangingPunct="1">
              <a:lnSpc>
                <a:spcPct val="100000"/>
              </a:lnSpc>
              <a:spcBef>
                <a:spcPts val="0"/>
              </a:spcBef>
              <a:spcAft>
                <a:spcPts val="10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Enhanced voice focus removes background noise for maximum clarity on video or audio calls.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0672CB">
                    <a:lumMod val="40000"/>
                    <a:lumOff val="60000"/>
                  </a:srgbClr>
                </a:solidFill>
                <a:effectLst/>
                <a:uLnTx/>
                <a:uFillTx/>
                <a:latin typeface="Arial"/>
                <a:ea typeface="+mn-ea"/>
                <a:cs typeface="+mn-cs"/>
              </a:rPr>
              <a:t>Portrait blur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endParaRPr>
          </a:p>
          <a:p>
            <a:pPr marL="171450" marR="0" lvl="0" indent="-171450" algn="l" defTabSz="932667" rtl="0" eaLnBrk="1" fontAlgn="auto" latinLnBrk="0" hangingPunct="1">
              <a:lnSpc>
                <a:spcPct val="100000"/>
              </a:lnSpc>
              <a:spcBef>
                <a:spcPts val="0"/>
              </a:spcBef>
              <a:spcAft>
                <a:spcPts val="10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Apply a light blur so you’re always in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w="3175">
                  <a:noFill/>
                </a:ln>
                <a:solidFill>
                  <a:srgbClr val="0672CB">
                    <a:lumMod val="40000"/>
                    <a:lumOff val="60000"/>
                  </a:srgbClr>
                </a:solidFill>
                <a:effectLst/>
                <a:uLnTx/>
                <a:uFillTx/>
                <a:latin typeface="Arial"/>
                <a:ea typeface="+mn-ea"/>
                <a:cs typeface="+mn-cs"/>
              </a:rPr>
              <a:t>Eye contact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endParaRPr>
          </a:p>
          <a:p>
            <a:pPr marL="171450" marR="0" lvl="0" indent="-171450" algn="l" defTabSz="932667" rtl="0" eaLnBrk="1" fontAlgn="auto" latinLnBrk="0" hangingPunct="1">
              <a:lnSpc>
                <a:spcPct val="100000"/>
              </a:lnSpc>
              <a:spcBef>
                <a:spcPts val="0"/>
              </a:spcBef>
              <a:spcAft>
                <a:spcPts val="100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Maintain eye contact even when you’re reading content on the screen.</a:t>
            </a:r>
          </a:p>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60CDFF"/>
              </a:solidFill>
              <a:effectLst/>
              <a:uLnTx/>
              <a:uFillTx/>
              <a:latin typeface="Segoe UI Semibold"/>
              <a:ea typeface="+mn-ea"/>
              <a:cs typeface="Segoe UI" panose="020B0502040204020203" pitchFamily="34" charset="0"/>
            </a:endParaRPr>
          </a:p>
          <a:p>
            <a:pPr marL="0" marR="0" lvl="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60CDFF"/>
              </a:solidFill>
              <a:effectLst/>
              <a:uLnTx/>
              <a:uFillTx/>
              <a:latin typeface="Segoe UI Semibold"/>
              <a:ea typeface="+mn-ea"/>
              <a:cs typeface="Segoe UI" panose="020B0502040204020203" pitchFamily="34" charset="0"/>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8"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E0785013-C7CC-E8E2-E496-964BB4993B18}"/>
              </a:ext>
            </a:extLst>
          </p:cNvPr>
          <p:cNvPicPr>
            <a:picLocks noChangeAspect="1"/>
          </p:cNvPicPr>
          <p:nvPr/>
        </p:nvPicPr>
        <p:blipFill>
          <a:blip r:embed="rId5"/>
          <a:stretch>
            <a:fillRect/>
          </a:stretch>
        </p:blipFill>
        <p:spPr>
          <a:xfrm>
            <a:off x="7293701" y="1846363"/>
            <a:ext cx="3389670" cy="3395766"/>
          </a:xfrm>
          <a:prstGeom prst="rect">
            <a:avLst/>
          </a:prstGeom>
        </p:spPr>
      </p:pic>
    </p:spTree>
    <p:extLst>
      <p:ext uri="{BB962C8B-B14F-4D97-AF65-F5344CB8AC3E}">
        <p14:creationId xmlns:p14="http://schemas.microsoft.com/office/powerpoint/2010/main" val="370084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at a desk with a computer&#10;&#10;Description automatically generated">
            <a:extLst>
              <a:ext uri="{FF2B5EF4-FFF2-40B4-BE49-F238E27FC236}">
                <a16:creationId xmlns:a16="http://schemas.microsoft.com/office/drawing/2014/main" id="{CC4FE486-36FC-B6AB-D949-0B37486806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0000" y="1"/>
            <a:ext cx="4580524" cy="6857999"/>
          </a:xfrm>
          <a:prstGeom prst="rect">
            <a:avLst/>
          </a:prstGeom>
        </p:spPr>
      </p:pic>
      <p:sp>
        <p:nvSpPr>
          <p:cNvPr id="5" name="Rectangle 4">
            <a:extLst>
              <a:ext uri="{FF2B5EF4-FFF2-40B4-BE49-F238E27FC236}">
                <a16:creationId xmlns:a16="http://schemas.microsoft.com/office/drawing/2014/main" id="{C462DD4F-AB6D-E626-1288-614822206551}"/>
              </a:ext>
            </a:extLst>
          </p:cNvPr>
          <p:cNvSpPr/>
          <p:nvPr/>
        </p:nvSpPr>
        <p:spPr>
          <a:xfrm>
            <a:off x="1162951" y="0"/>
            <a:ext cx="6457050"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88A1A729-9D57-F0DE-A2D7-D99AF79BD7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grpSp>
        <p:nvGrpSpPr>
          <p:cNvPr id="16" name="Group 15">
            <a:extLst>
              <a:ext uri="{FF2B5EF4-FFF2-40B4-BE49-F238E27FC236}">
                <a16:creationId xmlns:a16="http://schemas.microsoft.com/office/drawing/2014/main" id="{D54317D5-6E91-4507-4157-E9EB8F1680CA}"/>
              </a:ext>
            </a:extLst>
          </p:cNvPr>
          <p:cNvGrpSpPr/>
          <p:nvPr/>
        </p:nvGrpSpPr>
        <p:grpSpPr>
          <a:xfrm>
            <a:off x="321672" y="2843010"/>
            <a:ext cx="6933581" cy="875948"/>
            <a:chOff x="286467" y="1648660"/>
            <a:chExt cx="6933581" cy="875948"/>
          </a:xfrm>
        </p:grpSpPr>
        <p:grpSp>
          <p:nvGrpSpPr>
            <p:cNvPr id="17" name="Group 16">
              <a:extLst>
                <a:ext uri="{FF2B5EF4-FFF2-40B4-BE49-F238E27FC236}">
                  <a16:creationId xmlns:a16="http://schemas.microsoft.com/office/drawing/2014/main" id="{88AA931B-FD29-5B17-0698-9C290122E109}"/>
                </a:ext>
              </a:extLst>
            </p:cNvPr>
            <p:cNvGrpSpPr/>
            <p:nvPr/>
          </p:nvGrpSpPr>
          <p:grpSpPr>
            <a:xfrm>
              <a:off x="1204571" y="1648660"/>
              <a:ext cx="6015477" cy="875948"/>
              <a:chOff x="1204571" y="1648660"/>
              <a:chExt cx="6015477" cy="875948"/>
            </a:xfrm>
          </p:grpSpPr>
          <p:sp>
            <p:nvSpPr>
              <p:cNvPr id="19" name="TextBox 18">
                <a:extLst>
                  <a:ext uri="{FF2B5EF4-FFF2-40B4-BE49-F238E27FC236}">
                    <a16:creationId xmlns:a16="http://schemas.microsoft.com/office/drawing/2014/main" id="{5DEE93E5-D609-7D69-495B-59E6DA9794F8}"/>
                  </a:ext>
                </a:extLst>
              </p:cNvPr>
              <p:cNvSpPr txBox="1"/>
              <p:nvPr/>
            </p:nvSpPr>
            <p:spPr>
              <a:xfrm>
                <a:off x="1204571" y="1648660"/>
                <a:ext cx="6015477"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ova Light"/>
                    <a:ea typeface="Roboto Bold" panose="02000000000000000000" pitchFamily="2" charset="0"/>
                    <a:cs typeface="Arial" panose="020B0604020202020204" pitchFamily="34" charset="0"/>
                  </a:rPr>
                  <a:t>Trusted Security</a:t>
                </a:r>
              </a:p>
            </p:txBody>
          </p:sp>
          <p:sp>
            <p:nvSpPr>
              <p:cNvPr id="22" name="TextBox 21">
                <a:extLst>
                  <a:ext uri="{FF2B5EF4-FFF2-40B4-BE49-F238E27FC236}">
                    <a16:creationId xmlns:a16="http://schemas.microsoft.com/office/drawing/2014/main" id="{23E47598-72DA-5FB6-4033-0D5FA84406A9}"/>
                  </a:ext>
                </a:extLst>
              </p:cNvPr>
              <p:cNvSpPr txBox="1"/>
              <p:nvPr/>
            </p:nvSpPr>
            <p:spPr>
              <a:xfrm>
                <a:off x="1204571" y="1988307"/>
                <a:ext cx="5926111" cy="536301"/>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Light"/>
                    <a:ea typeface="DengXian" panose="02010600030101010101" pitchFamily="2" charset="-122"/>
                    <a:cs typeface="Times New Roman" panose="02020603050405020304" pitchFamily="18" charset="0"/>
                  </a:rPr>
                  <a:t>Protect with the industry’s most secure commercial PCs</a:t>
                </a:r>
                <a:r>
                  <a:rPr kumimoji="0" lang="en-US" sz="1400" b="0" i="0" u="none" strike="noStrike" kern="1200" cap="none" spc="0" normalizeH="0" baseline="30000" noProof="0">
                    <a:ln>
                      <a:noFill/>
                    </a:ln>
                    <a:solidFill>
                      <a:srgbClr val="FFFFFF"/>
                    </a:solidFill>
                    <a:effectLst/>
                    <a:uLnTx/>
                    <a:uFillTx/>
                    <a:latin typeface="Arial Nova Light"/>
                    <a:ea typeface="DengXian" panose="02010600030101010101" pitchFamily="2" charset="-122"/>
                    <a:cs typeface="Times New Roman" panose="02020603050405020304" pitchFamily="18" charset="0"/>
                  </a:rPr>
                  <a:t>2</a:t>
                </a:r>
                <a:r>
                  <a:rPr kumimoji="0" lang="en-US" sz="1400" b="0" i="0" u="none" strike="noStrike" kern="1200" cap="none" spc="0" normalizeH="0" baseline="0" noProof="0">
                    <a:ln>
                      <a:noFill/>
                    </a:ln>
                    <a:solidFill>
                      <a:srgbClr val="FFFFFF"/>
                    </a:solidFill>
                    <a:effectLst/>
                    <a:uLnTx/>
                    <a:uFillTx/>
                    <a:latin typeface="Arial Nova Light"/>
                    <a:ea typeface="DengXian" panose="02010600030101010101" pitchFamily="2" charset="-122"/>
                    <a:cs typeface="Times New Roman" panose="02020603050405020304" pitchFamily="18" charset="0"/>
                  </a:rPr>
                  <a:t> and the most secure Windows ever.</a:t>
                </a:r>
              </a:p>
            </p:txBody>
          </p:sp>
        </p:grpSp>
        <p:pic>
          <p:nvPicPr>
            <p:cNvPr id="18" name="Graphic 17" descr="Lock outline">
              <a:extLst>
                <a:ext uri="{FF2B5EF4-FFF2-40B4-BE49-F238E27FC236}">
                  <a16:creationId xmlns:a16="http://schemas.microsoft.com/office/drawing/2014/main" id="{7418B2B7-8C85-3616-CD35-328E18EDBB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467" y="1762022"/>
              <a:ext cx="649224" cy="649224"/>
            </a:xfrm>
            <a:prstGeom prst="rect">
              <a:avLst/>
            </a:prstGeom>
          </p:spPr>
        </p:pic>
      </p:grpSp>
      <p:grpSp>
        <p:nvGrpSpPr>
          <p:cNvPr id="29" name="Group 28">
            <a:extLst>
              <a:ext uri="{FF2B5EF4-FFF2-40B4-BE49-F238E27FC236}">
                <a16:creationId xmlns:a16="http://schemas.microsoft.com/office/drawing/2014/main" id="{42FD1AAC-375D-398C-912A-951E47FDB338}"/>
              </a:ext>
            </a:extLst>
          </p:cNvPr>
          <p:cNvGrpSpPr/>
          <p:nvPr/>
        </p:nvGrpSpPr>
        <p:grpSpPr>
          <a:xfrm>
            <a:off x="321672" y="4063475"/>
            <a:ext cx="6898376" cy="647424"/>
            <a:chOff x="321672" y="3978411"/>
            <a:chExt cx="6898376" cy="647424"/>
          </a:xfrm>
        </p:grpSpPr>
        <p:grpSp>
          <p:nvGrpSpPr>
            <p:cNvPr id="30" name="Group 29">
              <a:extLst>
                <a:ext uri="{FF2B5EF4-FFF2-40B4-BE49-F238E27FC236}">
                  <a16:creationId xmlns:a16="http://schemas.microsoft.com/office/drawing/2014/main" id="{98282E1B-718E-0DCF-E792-FF9CEDAF3A77}"/>
                </a:ext>
              </a:extLst>
            </p:cNvPr>
            <p:cNvGrpSpPr/>
            <p:nvPr/>
          </p:nvGrpSpPr>
          <p:grpSpPr>
            <a:xfrm>
              <a:off x="1204571" y="3978411"/>
              <a:ext cx="6015477" cy="647424"/>
              <a:chOff x="852031" y="2055451"/>
              <a:chExt cx="6015477" cy="647424"/>
            </a:xfrm>
          </p:grpSpPr>
          <p:sp>
            <p:nvSpPr>
              <p:cNvPr id="33" name="TextBox 32">
                <a:extLst>
                  <a:ext uri="{FF2B5EF4-FFF2-40B4-BE49-F238E27FC236}">
                    <a16:creationId xmlns:a16="http://schemas.microsoft.com/office/drawing/2014/main" id="{C8D51501-4DC7-3D8E-2161-245091995DC9}"/>
                  </a:ext>
                </a:extLst>
              </p:cNvPr>
              <p:cNvSpPr txBox="1"/>
              <p:nvPr/>
            </p:nvSpPr>
            <p:spPr>
              <a:xfrm>
                <a:off x="852031" y="2055451"/>
                <a:ext cx="6015477" cy="4001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ova Light"/>
                    <a:ea typeface="Roboto Bold" panose="02000000000000000000" pitchFamily="2" charset="0"/>
                    <a:cs typeface="Arial" panose="020B0604020202020204" pitchFamily="34" charset="0"/>
                  </a:rPr>
                  <a:t>Fast, zero-touch device management</a:t>
                </a:r>
              </a:p>
            </p:txBody>
          </p:sp>
          <p:sp>
            <p:nvSpPr>
              <p:cNvPr id="34" name="TextBox 33">
                <a:extLst>
                  <a:ext uri="{FF2B5EF4-FFF2-40B4-BE49-F238E27FC236}">
                    <a16:creationId xmlns:a16="http://schemas.microsoft.com/office/drawing/2014/main" id="{8B67ECA3-AD07-6420-3845-FB7003C1AF37}"/>
                  </a:ext>
                </a:extLst>
              </p:cNvPr>
              <p:cNvSpPr txBox="1"/>
              <p:nvPr/>
            </p:nvSpPr>
            <p:spPr>
              <a:xfrm>
                <a:off x="852031" y="2395098"/>
                <a:ext cx="5926111" cy="307777"/>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Light"/>
                    <a:ea typeface="DengXian" panose="02010600030101010101" pitchFamily="2" charset="-122"/>
                    <a:cs typeface="Times New Roman" panose="02020603050405020304" pitchFamily="18" charset="0"/>
                  </a:rPr>
                  <a:t>Enable IT teams to provision and control end-user devices faster and easier.</a:t>
                </a:r>
              </a:p>
            </p:txBody>
          </p:sp>
        </p:grpSp>
        <p:pic>
          <p:nvPicPr>
            <p:cNvPr id="31" name="Graphic 30">
              <a:extLst>
                <a:ext uri="{FF2B5EF4-FFF2-40B4-BE49-F238E27FC236}">
                  <a16:creationId xmlns:a16="http://schemas.microsoft.com/office/drawing/2014/main" id="{9512075C-DF3D-DA2C-B8C3-EC7C8F243C8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575" b="575"/>
            <a:stretch/>
          </p:blipFill>
          <p:spPr>
            <a:xfrm>
              <a:off x="321672" y="4016042"/>
              <a:ext cx="578815" cy="572162"/>
            </a:xfrm>
            <a:prstGeom prst="rect">
              <a:avLst/>
            </a:prstGeom>
          </p:spPr>
        </p:pic>
      </p:grpSp>
      <p:grpSp>
        <p:nvGrpSpPr>
          <p:cNvPr id="35" name="Group 34">
            <a:extLst>
              <a:ext uri="{FF2B5EF4-FFF2-40B4-BE49-F238E27FC236}">
                <a16:creationId xmlns:a16="http://schemas.microsoft.com/office/drawing/2014/main" id="{3EB6A7BA-6667-BF50-DA7E-A24476EF621D}"/>
              </a:ext>
            </a:extLst>
          </p:cNvPr>
          <p:cNvGrpSpPr/>
          <p:nvPr/>
        </p:nvGrpSpPr>
        <p:grpSpPr>
          <a:xfrm>
            <a:off x="383214" y="5006366"/>
            <a:ext cx="7062616" cy="1184031"/>
            <a:chOff x="383214" y="4921302"/>
            <a:chExt cx="7062616" cy="1184031"/>
          </a:xfrm>
        </p:grpSpPr>
        <p:grpSp>
          <p:nvGrpSpPr>
            <p:cNvPr id="36" name="Group 35">
              <a:extLst>
                <a:ext uri="{FF2B5EF4-FFF2-40B4-BE49-F238E27FC236}">
                  <a16:creationId xmlns:a16="http://schemas.microsoft.com/office/drawing/2014/main" id="{3D68983B-2A1C-DE8C-42A9-040F832C78B8}"/>
                </a:ext>
              </a:extLst>
            </p:cNvPr>
            <p:cNvGrpSpPr/>
            <p:nvPr/>
          </p:nvGrpSpPr>
          <p:grpSpPr>
            <a:xfrm>
              <a:off x="1204571" y="4921302"/>
              <a:ext cx="6241259" cy="1184031"/>
              <a:chOff x="1204570" y="4613525"/>
              <a:chExt cx="6241259" cy="1184031"/>
            </a:xfrm>
          </p:grpSpPr>
          <p:sp>
            <p:nvSpPr>
              <p:cNvPr id="38" name="TextBox 37">
                <a:extLst>
                  <a:ext uri="{FF2B5EF4-FFF2-40B4-BE49-F238E27FC236}">
                    <a16:creationId xmlns:a16="http://schemas.microsoft.com/office/drawing/2014/main" id="{0D67A243-DC4A-8700-8D7B-B021134F1362}"/>
                  </a:ext>
                </a:extLst>
              </p:cNvPr>
              <p:cNvSpPr txBox="1"/>
              <p:nvPr/>
            </p:nvSpPr>
            <p:spPr>
              <a:xfrm>
                <a:off x="1204571" y="4613525"/>
                <a:ext cx="6241258" cy="70788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ova Light"/>
                    <a:ea typeface="Roboto Bold" panose="02000000000000000000" pitchFamily="2" charset="0"/>
                    <a:cs typeface="Arial" panose="020B0604020202020204" pitchFamily="34" charset="0"/>
                  </a:rPr>
                  <a:t>Proven industry leaders working together – Dell &amp; Microsoft</a:t>
                </a:r>
              </a:p>
            </p:txBody>
          </p:sp>
          <p:sp>
            <p:nvSpPr>
              <p:cNvPr id="39" name="TextBox 38">
                <a:extLst>
                  <a:ext uri="{FF2B5EF4-FFF2-40B4-BE49-F238E27FC236}">
                    <a16:creationId xmlns:a16="http://schemas.microsoft.com/office/drawing/2014/main" id="{47F40634-B1BF-D9BB-958B-556761B358CE}"/>
                  </a:ext>
                </a:extLst>
              </p:cNvPr>
              <p:cNvSpPr txBox="1"/>
              <p:nvPr/>
            </p:nvSpPr>
            <p:spPr>
              <a:xfrm>
                <a:off x="1204570" y="5261255"/>
                <a:ext cx="5926111" cy="536301"/>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Light"/>
                    <a:ea typeface="DengXian" panose="02010600030101010101" pitchFamily="2" charset="-122"/>
                    <a:cs typeface="Times New Roman" panose="02020603050405020304" pitchFamily="18" charset="0"/>
                  </a:rPr>
                  <a:t>Drive the modern workforce outcomes you need with the services and support of two partners working together for over 35 years.</a:t>
                </a:r>
              </a:p>
            </p:txBody>
          </p:sp>
        </p:grpSp>
        <p:pic>
          <p:nvPicPr>
            <p:cNvPr id="37" name="Graphic 36">
              <a:extLst>
                <a:ext uri="{FF2B5EF4-FFF2-40B4-BE49-F238E27FC236}">
                  <a16:creationId xmlns:a16="http://schemas.microsoft.com/office/drawing/2014/main" id="{2FCFD43A-ACE2-9CC8-8B73-9840670DBE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214" y="5285452"/>
              <a:ext cx="455731" cy="455731"/>
            </a:xfrm>
            <a:prstGeom prst="rect">
              <a:avLst/>
            </a:prstGeom>
          </p:spPr>
        </p:pic>
      </p:grpSp>
      <p:grpSp>
        <p:nvGrpSpPr>
          <p:cNvPr id="2" name="Group 1">
            <a:extLst>
              <a:ext uri="{FF2B5EF4-FFF2-40B4-BE49-F238E27FC236}">
                <a16:creationId xmlns:a16="http://schemas.microsoft.com/office/drawing/2014/main" id="{4037DD2D-EAD1-2813-7856-185CE1E8AEA2}"/>
              </a:ext>
            </a:extLst>
          </p:cNvPr>
          <p:cNvGrpSpPr/>
          <p:nvPr/>
        </p:nvGrpSpPr>
        <p:grpSpPr>
          <a:xfrm>
            <a:off x="326263" y="1667938"/>
            <a:ext cx="7293736" cy="862867"/>
            <a:chOff x="326264" y="2820076"/>
            <a:chExt cx="7293736" cy="862867"/>
          </a:xfrm>
        </p:grpSpPr>
        <p:grpSp>
          <p:nvGrpSpPr>
            <p:cNvPr id="3" name="Group 2">
              <a:extLst>
                <a:ext uri="{FF2B5EF4-FFF2-40B4-BE49-F238E27FC236}">
                  <a16:creationId xmlns:a16="http://schemas.microsoft.com/office/drawing/2014/main" id="{54A37F06-44DC-D09C-CD15-E012EDB27F2A}"/>
                </a:ext>
              </a:extLst>
            </p:cNvPr>
            <p:cNvGrpSpPr/>
            <p:nvPr/>
          </p:nvGrpSpPr>
          <p:grpSpPr>
            <a:xfrm>
              <a:off x="1204571" y="2820076"/>
              <a:ext cx="6415429" cy="862867"/>
              <a:chOff x="1204571" y="2624795"/>
              <a:chExt cx="6415429" cy="862867"/>
            </a:xfrm>
          </p:grpSpPr>
          <p:sp>
            <p:nvSpPr>
              <p:cNvPr id="7" name="TextBox 6">
                <a:extLst>
                  <a:ext uri="{FF2B5EF4-FFF2-40B4-BE49-F238E27FC236}">
                    <a16:creationId xmlns:a16="http://schemas.microsoft.com/office/drawing/2014/main" id="{F64FCA7A-65AB-34B4-D81C-8A05EE51D927}"/>
                  </a:ext>
                </a:extLst>
              </p:cNvPr>
              <p:cNvSpPr txBox="1"/>
              <p:nvPr/>
            </p:nvSpPr>
            <p:spPr>
              <a:xfrm>
                <a:off x="1204571" y="2624795"/>
                <a:ext cx="6415429"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ova Light"/>
                    <a:ea typeface="Roboto Bold" panose="02000000000000000000" pitchFamily="2" charset="0"/>
                    <a:cs typeface="Arial" panose="020B0604020202020204" pitchFamily="34" charset="0"/>
                  </a:rPr>
                  <a:t>Boost productivity</a:t>
                </a:r>
              </a:p>
            </p:txBody>
          </p:sp>
          <p:sp>
            <p:nvSpPr>
              <p:cNvPr id="9" name="TextBox 8">
                <a:extLst>
                  <a:ext uri="{FF2B5EF4-FFF2-40B4-BE49-F238E27FC236}">
                    <a16:creationId xmlns:a16="http://schemas.microsoft.com/office/drawing/2014/main" id="{AC0C98E0-FEE0-9E53-B5F7-42DEDB14F4B6}"/>
                  </a:ext>
                </a:extLst>
              </p:cNvPr>
              <p:cNvSpPr txBox="1"/>
              <p:nvPr/>
            </p:nvSpPr>
            <p:spPr>
              <a:xfrm>
                <a:off x="1204571" y="2964442"/>
                <a:ext cx="5926111" cy="523220"/>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Light"/>
                    <a:ea typeface="DengXian" panose="02010600030101010101" pitchFamily="2" charset="-122"/>
                    <a:cs typeface="Times New Roman" panose="02020603050405020304" pitchFamily="18" charset="0"/>
                  </a:rPr>
                  <a:t>Drive AI-level productivity and faster business outcomes with the world’s most intelligent business PCs</a:t>
                </a:r>
                <a:r>
                  <a:rPr kumimoji="0" lang="en-US" sz="1400" b="0" i="0" u="none" strike="noStrike" kern="1200" cap="none" spc="0" normalizeH="0" baseline="30000" noProof="0">
                    <a:ln>
                      <a:noFill/>
                    </a:ln>
                    <a:solidFill>
                      <a:srgbClr val="FFFFFF"/>
                    </a:solidFill>
                    <a:effectLst/>
                    <a:uLnTx/>
                    <a:uFillTx/>
                    <a:latin typeface="Arial Nova Light"/>
                    <a:ea typeface="DengXian" panose="02010600030101010101" pitchFamily="2" charset="-122"/>
                    <a:cs typeface="Times New Roman" panose="02020603050405020304" pitchFamily="18" charset="0"/>
                  </a:rPr>
                  <a:t>1</a:t>
                </a:r>
                <a:r>
                  <a:rPr kumimoji="0" lang="en-US" sz="1400" b="0" i="0" u="none" strike="noStrike" kern="1200" cap="none" spc="0" normalizeH="0" baseline="0" noProof="0">
                    <a:ln>
                      <a:noFill/>
                    </a:ln>
                    <a:solidFill>
                      <a:srgbClr val="FFFFFF"/>
                    </a:solidFill>
                    <a:effectLst/>
                    <a:uLnTx/>
                    <a:uFillTx/>
                    <a:latin typeface="Arial Nova Light"/>
                    <a:ea typeface="DengXian" panose="02010600030101010101" pitchFamily="2" charset="-122"/>
                    <a:cs typeface="Times New Roman" panose="02020603050405020304" pitchFamily="18" charset="0"/>
                  </a:rPr>
                  <a:t> and Windows 11.</a:t>
                </a:r>
              </a:p>
            </p:txBody>
          </p:sp>
        </p:grpSp>
        <p:pic>
          <p:nvPicPr>
            <p:cNvPr id="4" name="Graphic 3" descr="Work from home desk outline">
              <a:extLst>
                <a:ext uri="{FF2B5EF4-FFF2-40B4-BE49-F238E27FC236}">
                  <a16:creationId xmlns:a16="http://schemas.microsoft.com/office/drawing/2014/main" id="{AC62CF3F-8E3A-8B6C-ED9B-8B11D28AAA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6264" y="2966694"/>
              <a:ext cx="569631" cy="569631"/>
            </a:xfrm>
            <a:prstGeom prst="rect">
              <a:avLst/>
            </a:prstGeom>
          </p:spPr>
        </p:pic>
      </p:grpSp>
      <p:sp>
        <p:nvSpPr>
          <p:cNvPr id="11" name="fl" descr="                              Dell - Internal Use - Confidential&#10;">
            <a:extLst>
              <a:ext uri="{FF2B5EF4-FFF2-40B4-BE49-F238E27FC236}">
                <a16:creationId xmlns:a16="http://schemas.microsoft.com/office/drawing/2014/main" id="{F202A679-2E3F-1915-DF10-EC0B1DE58106}"/>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sp>
        <p:nvSpPr>
          <p:cNvPr id="12" name="TextBox 11">
            <a:extLst>
              <a:ext uri="{FF2B5EF4-FFF2-40B4-BE49-F238E27FC236}">
                <a16:creationId xmlns:a16="http://schemas.microsoft.com/office/drawing/2014/main" id="{1E613E1B-3BA5-360E-2BA5-81B6F637BF6A}"/>
              </a:ext>
            </a:extLst>
          </p:cNvPr>
          <p:cNvSpPr txBox="1"/>
          <p:nvPr/>
        </p:nvSpPr>
        <p:spPr>
          <a:xfrm>
            <a:off x="275836" y="622138"/>
            <a:ext cx="6109854" cy="1013226"/>
          </a:xfrm>
          <a:prstGeom prst="rect">
            <a:avLst/>
          </a:prstGeom>
          <a:noFill/>
        </p:spPr>
        <p:txBody>
          <a:bodyPr wrap="square">
            <a:spAutoFit/>
          </a:body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34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Better together solutions with Dell &amp; Windows 11</a:t>
            </a:r>
            <a:endParaRPr kumimoji="0" lang="en-US" sz="34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Tree>
    <p:extLst>
      <p:ext uri="{BB962C8B-B14F-4D97-AF65-F5344CB8AC3E}">
        <p14:creationId xmlns:p14="http://schemas.microsoft.com/office/powerpoint/2010/main" val="227365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1162951" y="0"/>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4"/>
          <a:srcRect l="30250"/>
          <a:stretch/>
        </p:blipFill>
        <p:spPr>
          <a:xfrm>
            <a:off x="11220859" y="2709"/>
            <a:ext cx="971141" cy="6855291"/>
          </a:xfrm>
          <a:prstGeom prst="rect">
            <a:avLst/>
          </a:prstGeom>
        </p:spPr>
      </p:pic>
      <p:sp>
        <p:nvSpPr>
          <p:cNvPr id="7" name="Title 6">
            <a:extLst>
              <a:ext uri="{FF2B5EF4-FFF2-40B4-BE49-F238E27FC236}">
                <a16:creationId xmlns:a16="http://schemas.microsoft.com/office/drawing/2014/main" id="{D74B4460-F779-AA48-3B0F-F0430BFB2934}"/>
              </a:ext>
            </a:extLst>
          </p:cNvPr>
          <p:cNvSpPr txBox="1">
            <a:spLocks/>
          </p:cNvSpPr>
          <p:nvPr/>
        </p:nvSpPr>
        <p:spPr>
          <a:xfrm>
            <a:off x="3308953" y="2454222"/>
            <a:ext cx="6639835" cy="6342126"/>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7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Thank you! </a:t>
            </a:r>
            <a:endParaRPr kumimoji="0" lang="en-US" sz="72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6" name="TextBox 5">
            <a:extLst>
              <a:ext uri="{FF2B5EF4-FFF2-40B4-BE49-F238E27FC236}">
                <a16:creationId xmlns:a16="http://schemas.microsoft.com/office/drawing/2014/main" id="{FD4464D1-8CE0-E67D-F3C3-BF37901294F7}"/>
              </a:ext>
            </a:extLst>
          </p:cNvPr>
          <p:cNvSpPr txBox="1"/>
          <p:nvPr/>
        </p:nvSpPr>
        <p:spPr>
          <a:xfrm>
            <a:off x="1624360" y="3491345"/>
            <a:ext cx="8132618" cy="307777"/>
          </a:xfrm>
          <a:prstGeom prst="rect">
            <a:avLst/>
          </a:prstGeom>
          <a:noFill/>
        </p:spPr>
        <p:txBody>
          <a:bodyPr wrap="square" lIns="0" tIns="0" rIns="0" bIns="0" rtlCol="0">
            <a:spAutoFit/>
          </a:bodyPr>
          <a:lstStyle/>
          <a:p>
            <a:pPr algn="ctr"/>
            <a:r>
              <a:rPr lang="en-US" sz="2000">
                <a:solidFill>
                  <a:schemeClr val="tx2"/>
                </a:solidFill>
              </a:rPr>
              <a:t>Inquire away, or simply harvest our wisdom nuggets!</a:t>
            </a:r>
          </a:p>
        </p:txBody>
      </p:sp>
    </p:spTree>
    <p:extLst>
      <p:ext uri="{BB962C8B-B14F-4D97-AF65-F5344CB8AC3E}">
        <p14:creationId xmlns:p14="http://schemas.microsoft.com/office/powerpoint/2010/main" val="4176208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E4079CC-CFF9-BCA5-18F4-668894B62E57}"/>
              </a:ext>
            </a:extLst>
          </p:cNvPr>
          <p:cNvPicPr>
            <a:picLocks noChangeAspect="1"/>
          </p:cNvPicPr>
          <p:nvPr/>
        </p:nvPicPr>
        <p:blipFill>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3448651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BB7-8E52-0F8C-327C-D2D1F0369071}"/>
              </a:ext>
            </a:extLst>
          </p:cNvPr>
          <p:cNvSpPr>
            <a:spLocks noGrp="1"/>
          </p:cNvSpPr>
          <p:nvPr>
            <p:ph type="title"/>
          </p:nvPr>
        </p:nvSpPr>
        <p:spPr>
          <a:xfrm>
            <a:off x="381000" y="801183"/>
            <a:ext cx="2286000" cy="443198"/>
          </a:xfrm>
        </p:spPr>
        <p:txBody>
          <a:bodyPr/>
          <a:lstStyle/>
          <a:p>
            <a:r>
              <a:rPr lang="en-US"/>
              <a:t>Cocreator</a:t>
            </a:r>
          </a:p>
        </p:txBody>
      </p:sp>
      <p:sp>
        <p:nvSpPr>
          <p:cNvPr id="4" name="Subtitle 3">
            <a:extLst>
              <a:ext uri="{FF2B5EF4-FFF2-40B4-BE49-F238E27FC236}">
                <a16:creationId xmlns:a16="http://schemas.microsoft.com/office/drawing/2014/main" id="{5AC6DDE8-C209-AFC3-47A9-DE90E893D1F3}"/>
              </a:ext>
            </a:extLst>
          </p:cNvPr>
          <p:cNvSpPr>
            <a:spLocks noGrp="1"/>
          </p:cNvSpPr>
          <p:nvPr>
            <p:ph type="subTitle" idx="10"/>
          </p:nvPr>
        </p:nvSpPr>
        <p:spPr/>
        <p:txBody>
          <a:bodyPr/>
          <a:lstStyle/>
          <a:p>
            <a:endParaRPr lang="en-US"/>
          </a:p>
        </p:txBody>
      </p:sp>
      <p:pic>
        <p:nvPicPr>
          <p:cNvPr id="6" name="Online Media 5" title="Draw with AI! Paint Cocreator">
            <a:hlinkClick r:id="" action="ppaction://media"/>
            <a:extLst>
              <a:ext uri="{FF2B5EF4-FFF2-40B4-BE49-F238E27FC236}">
                <a16:creationId xmlns:a16="http://schemas.microsoft.com/office/drawing/2014/main" id="{7A0CB1AB-8784-A0F2-60CC-F9C749DF7260}"/>
              </a:ext>
            </a:extLst>
          </p:cNvPr>
          <p:cNvPicPr>
            <a:picLocks noRot="1" noChangeAspect="1"/>
          </p:cNvPicPr>
          <p:nvPr>
            <a:videoFile r:link="rId1"/>
          </p:nvPr>
        </p:nvPicPr>
        <p:blipFill>
          <a:blip r:embed="rId3"/>
          <a:stretch>
            <a:fillRect/>
          </a:stretch>
        </p:blipFill>
        <p:spPr>
          <a:xfrm>
            <a:off x="4080400" y="1267968"/>
            <a:ext cx="7223743" cy="4078224"/>
          </a:xfrm>
          <a:prstGeom prst="rect">
            <a:avLst/>
          </a:prstGeom>
        </p:spPr>
      </p:pic>
    </p:spTree>
    <p:extLst>
      <p:ext uri="{BB962C8B-B14F-4D97-AF65-F5344CB8AC3E}">
        <p14:creationId xmlns:p14="http://schemas.microsoft.com/office/powerpoint/2010/main" val="18183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1162951" y="0"/>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4"/>
          <a:srcRect l="30250"/>
          <a:stretch/>
        </p:blipFill>
        <p:spPr>
          <a:xfrm>
            <a:off x="11220859" y="2709"/>
            <a:ext cx="971141" cy="6855291"/>
          </a:xfrm>
          <a:prstGeom prst="rect">
            <a:avLst/>
          </a:prstGeom>
        </p:spPr>
      </p:pic>
      <p:sp>
        <p:nvSpPr>
          <p:cNvPr id="7" name="Title 6">
            <a:extLst>
              <a:ext uri="{FF2B5EF4-FFF2-40B4-BE49-F238E27FC236}">
                <a16:creationId xmlns:a16="http://schemas.microsoft.com/office/drawing/2014/main" id="{D74B4460-F779-AA48-3B0F-F0430BFB2934}"/>
              </a:ext>
            </a:extLst>
          </p:cNvPr>
          <p:cNvSpPr txBox="1">
            <a:spLocks/>
          </p:cNvSpPr>
          <p:nvPr/>
        </p:nvSpPr>
        <p:spPr>
          <a:xfrm>
            <a:off x="318526" y="791676"/>
            <a:ext cx="6639835" cy="3767328"/>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Dell Trusted Workspace</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8" name="Title 13">
            <a:extLst>
              <a:ext uri="{FF2B5EF4-FFF2-40B4-BE49-F238E27FC236}">
                <a16:creationId xmlns:a16="http://schemas.microsoft.com/office/drawing/2014/main" id="{69341F00-353E-9D14-BB68-E912CC6E0C51}"/>
              </a:ext>
            </a:extLst>
          </p:cNvPr>
          <p:cNvSpPr txBox="1">
            <a:spLocks/>
          </p:cNvSpPr>
          <p:nvPr/>
        </p:nvSpPr>
        <p:spPr>
          <a:xfrm>
            <a:off x="443300" y="2009716"/>
            <a:ext cx="5396474" cy="1067408"/>
          </a:xfrm>
          <a:prstGeom prst="rect">
            <a:avLst/>
          </a:prstGeom>
          <a:noFill/>
        </p:spPr>
        <p:txBody>
          <a:bodyPr wrap="square" rtlCol="0">
            <a:spAutoFit/>
          </a:bodyPr>
          <a:lstStyle>
            <a:defPPr>
              <a:defRPr lang="en-US"/>
            </a:defPPr>
            <a:lvl1pPr defTabSz="914400">
              <a:lnSpc>
                <a:spcPct val="88000"/>
              </a:lnSpc>
              <a:defRPr sz="4800" spc="-100">
                <a:gradFill flip="none" rotWithShape="1">
                  <a:gsLst>
                    <a:gs pos="0">
                      <a:srgbClr val="F0BDB6"/>
                    </a:gs>
                    <a:gs pos="44000">
                      <a:srgbClr val="4C6679"/>
                    </a:gs>
                    <a:gs pos="65000">
                      <a:srgbClr val="0A1E2C"/>
                    </a:gs>
                    <a:gs pos="100000">
                      <a:srgbClr val="92C2E2"/>
                    </a:gs>
                  </a:gsLst>
                  <a:lin ang="1200000" scaled="0"/>
                  <a:tileRect/>
                </a:gradFill>
                <a:latin typeface="Segoe Sans Display" pitchFamily="2" charset="0"/>
                <a:cs typeface="Segoe Sans Display" pitchFamily="2"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761970" rtl="0" eaLnBrk="1" fontAlgn="auto" latinLnBrk="0" hangingPunct="1">
              <a:lnSpc>
                <a:spcPct val="88000"/>
              </a:lnSpc>
              <a:spcBef>
                <a:spcPts val="0"/>
              </a:spcBef>
              <a:spcAft>
                <a:spcPts val="0"/>
              </a:spcAft>
              <a:buClrTx/>
              <a:buSzTx/>
              <a:buFontTx/>
              <a:buNone/>
              <a:tabLst/>
              <a:defRPr/>
            </a:pPr>
            <a:r>
              <a:rPr kumimoji="0" lang="en-US" sz="2400" b="0" i="0" u="none" strike="noStrike" kern="1200" cap="none" spc="-83" normalizeH="0" baseline="0" noProof="0">
                <a:ln>
                  <a:noFill/>
                </a:ln>
                <a:solidFill>
                  <a:srgbClr val="FFFFFF"/>
                </a:solidFill>
                <a:effectLst/>
                <a:uLnTx/>
                <a:uFillTx/>
                <a:latin typeface="Arial"/>
                <a:ea typeface="+mn-ea"/>
                <a:cs typeface="Segoe Sans Display" pitchFamily="2" charset="0"/>
              </a:rPr>
              <a:t>Built-on </a:t>
            </a:r>
            <a:r>
              <a:rPr kumimoji="0" lang="en-US" sz="2400" b="1" i="0" u="none" strike="noStrike" kern="1200" cap="none" spc="-83" normalizeH="0" baseline="0" noProof="0">
                <a:ln>
                  <a:noFill/>
                </a:ln>
                <a:solidFill>
                  <a:srgbClr val="FFFFFF"/>
                </a:solidFill>
                <a:effectLst/>
                <a:uLnTx/>
                <a:uFillTx/>
                <a:latin typeface="Arial"/>
                <a:ea typeface="+mn-ea"/>
                <a:cs typeface="Segoe Sans Display" pitchFamily="2" charset="0"/>
              </a:rPr>
              <a:t>Software Security, </a:t>
            </a:r>
            <a:r>
              <a:rPr kumimoji="0" lang="en-US" sz="2400" b="0" i="0" u="none" strike="noStrike" kern="1200" cap="none" spc="-83" normalizeH="0" baseline="0" noProof="0">
                <a:ln>
                  <a:noFill/>
                </a:ln>
                <a:solidFill>
                  <a:srgbClr val="FFFFFF"/>
                </a:solidFill>
                <a:effectLst/>
                <a:uLnTx/>
                <a:uFillTx/>
                <a:latin typeface="Arial"/>
                <a:ea typeface="+mn-ea"/>
                <a:cs typeface="Segoe Sans Display" pitchFamily="2" charset="0"/>
              </a:rPr>
              <a:t>Built-in Hardware &amp; Firmware Security, &amp; Built-with </a:t>
            </a:r>
            <a:r>
              <a:rPr kumimoji="0" lang="en-US" sz="2400" b="1" i="0" u="none" strike="noStrike" kern="1200" cap="none" spc="-83" normalizeH="0" baseline="0" noProof="0">
                <a:ln>
                  <a:noFill/>
                </a:ln>
                <a:solidFill>
                  <a:srgbClr val="FFFFFF"/>
                </a:solidFill>
                <a:effectLst/>
                <a:uLnTx/>
                <a:uFillTx/>
                <a:latin typeface="Arial"/>
                <a:ea typeface="+mn-ea"/>
                <a:cs typeface="Segoe Sans Display" pitchFamily="2" charset="0"/>
              </a:rPr>
              <a:t>Supply Chain Security </a:t>
            </a:r>
          </a:p>
        </p:txBody>
      </p:sp>
      <p:sp>
        <p:nvSpPr>
          <p:cNvPr id="11" name="TextBox 10">
            <a:extLst>
              <a:ext uri="{FF2B5EF4-FFF2-40B4-BE49-F238E27FC236}">
                <a16:creationId xmlns:a16="http://schemas.microsoft.com/office/drawing/2014/main" id="{1ABBA018-F563-34E1-7745-B07BDD5C8BBF}"/>
              </a:ext>
            </a:extLst>
          </p:cNvPr>
          <p:cNvSpPr txBox="1"/>
          <p:nvPr/>
        </p:nvSpPr>
        <p:spPr>
          <a:xfrm>
            <a:off x="786878" y="3939448"/>
            <a:ext cx="10105792" cy="2031325"/>
          </a:xfrm>
          <a:prstGeom prst="rect">
            <a:avLst/>
          </a:prstGeom>
          <a:noFill/>
        </p:spPr>
        <p:txBody>
          <a:bodyPr wrap="square">
            <a:spAutoFit/>
          </a:bodyPr>
          <a:lstStyle/>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8" normalizeH="0" baseline="0" noProof="0">
                <a:ln>
                  <a:noFill/>
                </a:ln>
                <a:solidFill>
                  <a:srgbClr val="FFFFFF"/>
                </a:solidFill>
                <a:effectLst/>
                <a:uLnTx/>
                <a:uFillTx/>
                <a:latin typeface="Arial"/>
                <a:ea typeface="Times New Roman" panose="02020603050405020304" pitchFamily="18" charset="0"/>
                <a:cs typeface="Segoe Sans Display" pitchFamily="2" charset="0"/>
              </a:rPr>
              <a:t>Multiple Layers of Defense</a:t>
            </a: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8" normalizeH="0" baseline="0" noProof="0">
              <a:ln>
                <a:noFill/>
              </a:ln>
              <a:solidFill>
                <a:srgbClr val="FFFFFF"/>
              </a:solidFill>
              <a:effectLst/>
              <a:uLnTx/>
              <a:uFillTx/>
              <a:latin typeface="Arial"/>
              <a:ea typeface="Times New Roman" panose="02020603050405020304" pitchFamily="18" charset="0"/>
              <a:cs typeface="Segoe Sans Display" pitchFamily="2" charset="0"/>
            </a:endParaRP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8" normalizeH="0" baseline="0" noProof="0">
                <a:ln>
                  <a:noFill/>
                </a:ln>
                <a:solidFill>
                  <a:srgbClr val="FFFFFF"/>
                </a:solidFill>
                <a:effectLst/>
                <a:uLnTx/>
                <a:uFillTx/>
                <a:latin typeface="Arial"/>
                <a:ea typeface="Times New Roman" panose="02020603050405020304" pitchFamily="18" charset="0"/>
                <a:cs typeface="Segoe Sans Display" pitchFamily="2" charset="0"/>
              </a:rPr>
              <a:t>Built-in Security</a:t>
            </a: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8" normalizeH="0" baseline="0" noProof="0">
              <a:ln>
                <a:noFill/>
              </a:ln>
              <a:solidFill>
                <a:srgbClr val="FFFFFF"/>
              </a:solidFill>
              <a:effectLst/>
              <a:uLnTx/>
              <a:uFillTx/>
              <a:latin typeface="Arial"/>
              <a:ea typeface="Times New Roman" panose="02020603050405020304" pitchFamily="18" charset="0"/>
              <a:cs typeface="Segoe Sans Display" pitchFamily="2" charset="0"/>
            </a:endParaRP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8" normalizeH="0" baseline="0" noProof="0">
                <a:ln>
                  <a:noFill/>
                </a:ln>
                <a:solidFill>
                  <a:srgbClr val="FFFFFF"/>
                </a:solidFill>
                <a:effectLst/>
                <a:uLnTx/>
                <a:uFillTx/>
                <a:latin typeface="Arial"/>
                <a:ea typeface="Times New Roman" panose="02020603050405020304" pitchFamily="18" charset="0"/>
                <a:cs typeface="Segoe Sans Display" pitchFamily="2" charset="0"/>
              </a:rPr>
              <a:t>Supply Chain Security</a:t>
            </a: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8" normalizeH="0" baseline="0" noProof="0">
              <a:ln>
                <a:noFill/>
              </a:ln>
              <a:solidFill>
                <a:srgbClr val="FFFFFF"/>
              </a:solidFill>
              <a:effectLst/>
              <a:uLnTx/>
              <a:uFillTx/>
              <a:latin typeface="Arial"/>
              <a:ea typeface="Times New Roman" panose="02020603050405020304" pitchFamily="18" charset="0"/>
              <a:cs typeface="Segoe Sans Display" pitchFamily="2" charset="0"/>
            </a:endParaRPr>
          </a:p>
          <a:p>
            <a:pPr marL="285750" marR="0" lvl="0" indent="-28575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8" normalizeH="0" baseline="0" noProof="0">
                <a:ln>
                  <a:noFill/>
                </a:ln>
                <a:solidFill>
                  <a:srgbClr val="FFFFFF"/>
                </a:solidFill>
                <a:effectLst/>
                <a:uLnTx/>
                <a:uFillTx/>
                <a:latin typeface="Arial"/>
                <a:ea typeface="Times New Roman" panose="02020603050405020304" pitchFamily="18" charset="0"/>
                <a:cs typeface="Segoe Sans Display" pitchFamily="2" charset="0"/>
              </a:rPr>
              <a:t>Advanced Threat Detection</a:t>
            </a:r>
          </a:p>
        </p:txBody>
      </p:sp>
      <p:pic>
        <p:nvPicPr>
          <p:cNvPr id="13" name="Picture 12" descr="A computer with a screen open&#10;&#10;Description automatically generated">
            <a:extLst>
              <a:ext uri="{FF2B5EF4-FFF2-40B4-BE49-F238E27FC236}">
                <a16:creationId xmlns:a16="http://schemas.microsoft.com/office/drawing/2014/main" id="{4DAB943A-742C-DB66-B028-F47F53315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062" y="1050374"/>
            <a:ext cx="4530663" cy="4476295"/>
          </a:xfrm>
          <a:prstGeom prst="rect">
            <a:avLst/>
          </a:prstGeom>
        </p:spPr>
      </p:pic>
    </p:spTree>
    <p:extLst>
      <p:ext uri="{BB962C8B-B14F-4D97-AF65-F5344CB8AC3E}">
        <p14:creationId xmlns:p14="http://schemas.microsoft.com/office/powerpoint/2010/main" val="1830595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7C333AE-B9A0-C68B-F0B1-7948C18D6D89}"/>
              </a:ext>
            </a:extLst>
          </p:cNvPr>
          <p:cNvSpPr/>
          <p:nvPr/>
        </p:nvSpPr>
        <p:spPr>
          <a:xfrm>
            <a:off x="1101427" y="0"/>
            <a:ext cx="10270456"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9" name="Title 6">
            <a:extLst>
              <a:ext uri="{FF2B5EF4-FFF2-40B4-BE49-F238E27FC236}">
                <a16:creationId xmlns:a16="http://schemas.microsoft.com/office/drawing/2014/main" id="{34830BA1-F412-59BE-CE9E-721FB7CEF59C}"/>
              </a:ext>
            </a:extLst>
          </p:cNvPr>
          <p:cNvSpPr txBox="1">
            <a:spLocks/>
          </p:cNvSpPr>
          <p:nvPr/>
        </p:nvSpPr>
        <p:spPr>
          <a:xfrm>
            <a:off x="329006" y="845871"/>
            <a:ext cx="10295170" cy="7367016"/>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What’s the difference between a </a:t>
            </a:r>
          </a:p>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chemeClr val="tx2"/>
                </a:solidFill>
                <a:effectLst/>
                <a:uLnTx/>
                <a:uFillTx/>
                <a:latin typeface="Arial"/>
                <a:ea typeface="+mj-ea"/>
                <a:cs typeface="Segoe Sans Display" pitchFamily="2" charset="0"/>
              </a:rPr>
              <a:t>CPU</a:t>
            </a: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 </a:t>
            </a:r>
            <a:r>
              <a:rPr kumimoji="0" lang="en-US" sz="4000" b="0" i="0" u="none" strike="noStrike" kern="1200" cap="none" spc="-42" normalizeH="0" baseline="0" noProof="0">
                <a:ln w="3175">
                  <a:noFill/>
                </a:ln>
                <a:solidFill>
                  <a:schemeClr val="tx2"/>
                </a:solidFill>
                <a:effectLst/>
                <a:uLnTx/>
                <a:uFillTx/>
                <a:latin typeface="Arial"/>
                <a:ea typeface="+mj-ea"/>
                <a:cs typeface="Segoe Sans Display" pitchFamily="2" charset="0"/>
              </a:rPr>
              <a:t>GPU</a:t>
            </a: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 and </a:t>
            </a:r>
            <a:r>
              <a:rPr kumimoji="0" lang="en-US" sz="4000" b="0" i="0" u="none" strike="noStrike" kern="1200" cap="none" spc="-42" normalizeH="0" baseline="0" noProof="0">
                <a:ln w="3175">
                  <a:noFill/>
                </a:ln>
                <a:solidFill>
                  <a:schemeClr val="tx2"/>
                </a:solidFill>
                <a:effectLst/>
                <a:uLnTx/>
                <a:uFillTx/>
                <a:latin typeface="Arial"/>
                <a:ea typeface="+mj-ea"/>
                <a:cs typeface="Segoe Sans Display" pitchFamily="2" charset="0"/>
              </a:rPr>
              <a:t>NPU</a:t>
            </a: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pic>
        <p:nvPicPr>
          <p:cNvPr id="32" name="Picture 31">
            <a:extLst>
              <a:ext uri="{FF2B5EF4-FFF2-40B4-BE49-F238E27FC236}">
                <a16:creationId xmlns:a16="http://schemas.microsoft.com/office/drawing/2014/main" id="{9E211EA7-FCFF-2395-1547-9EB6D397CBFF}"/>
              </a:ext>
            </a:extLst>
          </p:cNvPr>
          <p:cNvPicPr>
            <a:picLocks noChangeAspect="1"/>
          </p:cNvPicPr>
          <p:nvPr/>
        </p:nvPicPr>
        <p:blipFill rotWithShape="1">
          <a:blip r:embed="rId3"/>
          <a:srcRect l="30250"/>
          <a:stretch/>
        </p:blipFill>
        <p:spPr>
          <a:xfrm>
            <a:off x="11371883" y="2709"/>
            <a:ext cx="820117" cy="6855291"/>
          </a:xfrm>
          <a:prstGeom prst="rect">
            <a:avLst/>
          </a:prstGeom>
        </p:spPr>
      </p:pic>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30644" y="6079013"/>
            <a:ext cx="1386209" cy="180207"/>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743964" y="5957664"/>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grpSp>
        <p:nvGrpSpPr>
          <p:cNvPr id="12" name="Group 37">
            <a:extLst>
              <a:ext uri="{FF2B5EF4-FFF2-40B4-BE49-F238E27FC236}">
                <a16:creationId xmlns:a16="http://schemas.microsoft.com/office/drawing/2014/main" id="{B3B7EA07-F78C-139E-1C16-1988CB00C77E}"/>
              </a:ext>
            </a:extLst>
          </p:cNvPr>
          <p:cNvGrpSpPr/>
          <p:nvPr/>
        </p:nvGrpSpPr>
        <p:grpSpPr>
          <a:xfrm>
            <a:off x="491681" y="2751529"/>
            <a:ext cx="2777557" cy="3656245"/>
            <a:chOff x="627657" y="1652183"/>
            <a:chExt cx="2650269" cy="4023360"/>
          </a:xfrm>
          <a:solidFill>
            <a:schemeClr val="accent1">
              <a:lumMod val="75000"/>
            </a:schemeClr>
          </a:solidFill>
        </p:grpSpPr>
        <p:sp>
          <p:nvSpPr>
            <p:cNvPr id="13" name="Rectangle: Rounded Corners 8">
              <a:extLst>
                <a:ext uri="{FF2B5EF4-FFF2-40B4-BE49-F238E27FC236}">
                  <a16:creationId xmlns:a16="http://schemas.microsoft.com/office/drawing/2014/main" id="{FF6FF9EA-4BBE-F2D0-3C3F-D69329EC715A}"/>
                </a:ext>
              </a:extLst>
            </p:cNvPr>
            <p:cNvSpPr/>
            <p:nvPr/>
          </p:nvSpPr>
          <p:spPr>
            <a:xfrm>
              <a:off x="627657" y="1652183"/>
              <a:ext cx="2650267" cy="4023360"/>
            </a:xfrm>
            <a:prstGeom prst="roundRect">
              <a:avLst>
                <a:gd name="adj" fmla="val 4816"/>
              </a:avLst>
            </a:prstGeom>
            <a:grpFill/>
            <a:ln w="6350" cap="flat" cmpd="sng" algn="ctr">
              <a:noFill/>
              <a:prstDash val="solid"/>
              <a:headEnd type="none" w="med" len="med"/>
              <a:tailEnd type="none" w="med" len="med"/>
            </a:ln>
            <a:effectLst>
              <a:outerShdw blurRad="152400" dist="50800" dir="5400000" algn="t" rotWithShape="0">
                <a:prstClr val="black">
                  <a:alpha val="14000"/>
                </a:prstClr>
              </a:outerShdw>
            </a:effectLst>
          </p:spPr>
          <p:txBody>
            <a:bodyPr rot="0" spcFirstLastPara="0" vert="horz" wrap="square" lIns="182880" tIns="1097280" rIns="182880" bIns="3657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CPU</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6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Central Processing Unit</a:t>
              </a:r>
              <a:endParaRPr kumimoji="0" lang="en-US" sz="18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Graphic 18">
              <a:extLst>
                <a:ext uri="{FF2B5EF4-FFF2-40B4-BE49-F238E27FC236}">
                  <a16:creationId xmlns:a16="http://schemas.microsoft.com/office/drawing/2014/main" id="{F4351373-3864-E470-4850-4508C6044237}"/>
                </a:ext>
              </a:extLst>
            </p:cNvPr>
            <p:cNvSpPr/>
            <p:nvPr/>
          </p:nvSpPr>
          <p:spPr>
            <a:xfrm>
              <a:off x="824705" y="1974563"/>
              <a:ext cx="507042" cy="507129"/>
            </a:xfrm>
            <a:custGeom>
              <a:avLst/>
              <a:gdLst>
                <a:gd name="connsiteX0" fmla="*/ 130362 w 507042"/>
                <a:gd name="connsiteY0" fmla="*/ 25512 h 507129"/>
                <a:gd name="connsiteX1" fmla="*/ 206490 w 507042"/>
                <a:gd name="connsiteY1" fmla="*/ 0 h 507129"/>
                <a:gd name="connsiteX2" fmla="*/ 246233 w 507042"/>
                <a:gd name="connsiteY2" fmla="*/ 14584 h 507129"/>
                <a:gd name="connsiteX3" fmla="*/ 253522 w 507042"/>
                <a:gd name="connsiteY3" fmla="*/ 22309 h 507129"/>
                <a:gd name="connsiteX4" fmla="*/ 260810 w 507042"/>
                <a:gd name="connsiteY4" fmla="*/ 14584 h 507129"/>
                <a:gd name="connsiteX5" fmla="*/ 300550 w 507042"/>
                <a:gd name="connsiteY5" fmla="*/ 0 h 507129"/>
                <a:gd name="connsiteX6" fmla="*/ 376680 w 507042"/>
                <a:gd name="connsiteY6" fmla="*/ 25512 h 507129"/>
                <a:gd name="connsiteX7" fmla="*/ 411001 w 507042"/>
                <a:gd name="connsiteY7" fmla="*/ 77211 h 507129"/>
                <a:gd name="connsiteX8" fmla="*/ 438790 w 507042"/>
                <a:gd name="connsiteY8" fmla="*/ 91593 h 507129"/>
                <a:gd name="connsiteX9" fmla="*/ 465123 w 507042"/>
                <a:gd name="connsiteY9" fmla="*/ 136591 h 507129"/>
                <a:gd name="connsiteX10" fmla="*/ 472607 w 507042"/>
                <a:gd name="connsiteY10" fmla="*/ 191925 h 507129"/>
                <a:gd name="connsiteX11" fmla="*/ 468104 w 507042"/>
                <a:gd name="connsiteY11" fmla="*/ 220507 h 507129"/>
                <a:gd name="connsiteX12" fmla="*/ 469771 w 507042"/>
                <a:gd name="connsiteY12" fmla="*/ 221258 h 507129"/>
                <a:gd name="connsiteX13" fmla="*/ 492463 w 507042"/>
                <a:gd name="connsiteY13" fmla="*/ 241822 h 507129"/>
                <a:gd name="connsiteX14" fmla="*/ 507043 w 507042"/>
                <a:gd name="connsiteY14" fmla="*/ 316107 h 507129"/>
                <a:gd name="connsiteX15" fmla="*/ 475019 w 507042"/>
                <a:gd name="connsiteY15" fmla="*/ 393091 h 507129"/>
                <a:gd name="connsiteX16" fmla="*/ 442811 w 507042"/>
                <a:gd name="connsiteY16" fmla="*/ 410585 h 507129"/>
                <a:gd name="connsiteX17" fmla="*/ 416958 w 507042"/>
                <a:gd name="connsiteY17" fmla="*/ 464801 h 507129"/>
                <a:gd name="connsiteX18" fmla="*/ 331795 w 507042"/>
                <a:gd name="connsiteY18" fmla="*/ 507129 h 507129"/>
                <a:gd name="connsiteX19" fmla="*/ 261396 w 507042"/>
                <a:gd name="connsiteY19" fmla="*/ 473871 h 507129"/>
                <a:gd name="connsiteX20" fmla="*/ 253522 w 507042"/>
                <a:gd name="connsiteY20" fmla="*/ 464844 h 507129"/>
                <a:gd name="connsiteX21" fmla="*/ 245645 w 507042"/>
                <a:gd name="connsiteY21" fmla="*/ 473871 h 507129"/>
                <a:gd name="connsiteX22" fmla="*/ 175247 w 507042"/>
                <a:gd name="connsiteY22" fmla="*/ 507129 h 507129"/>
                <a:gd name="connsiteX23" fmla="*/ 90085 w 507042"/>
                <a:gd name="connsiteY23" fmla="*/ 464801 h 507129"/>
                <a:gd name="connsiteX24" fmla="*/ 64231 w 507042"/>
                <a:gd name="connsiteY24" fmla="*/ 410585 h 507129"/>
                <a:gd name="connsiteX25" fmla="*/ 32024 w 507042"/>
                <a:gd name="connsiteY25" fmla="*/ 393091 h 507129"/>
                <a:gd name="connsiteX26" fmla="*/ 0 w 507042"/>
                <a:gd name="connsiteY26" fmla="*/ 316107 h 507129"/>
                <a:gd name="connsiteX27" fmla="*/ 14579 w 507042"/>
                <a:gd name="connsiteY27" fmla="*/ 241822 h 507129"/>
                <a:gd name="connsiteX28" fmla="*/ 37272 w 507042"/>
                <a:gd name="connsiteY28" fmla="*/ 221258 h 507129"/>
                <a:gd name="connsiteX29" fmla="*/ 38938 w 507042"/>
                <a:gd name="connsiteY29" fmla="*/ 220507 h 507129"/>
                <a:gd name="connsiteX30" fmla="*/ 34436 w 507042"/>
                <a:gd name="connsiteY30" fmla="*/ 191925 h 507129"/>
                <a:gd name="connsiteX31" fmla="*/ 41918 w 507042"/>
                <a:gd name="connsiteY31" fmla="*/ 136591 h 507129"/>
                <a:gd name="connsiteX32" fmla="*/ 68251 w 507042"/>
                <a:gd name="connsiteY32" fmla="*/ 91593 h 507129"/>
                <a:gd name="connsiteX33" fmla="*/ 96041 w 507042"/>
                <a:gd name="connsiteY33" fmla="*/ 77211 h 507129"/>
                <a:gd name="connsiteX34" fmla="*/ 130362 w 507042"/>
                <a:gd name="connsiteY34" fmla="*/ 25512 h 507129"/>
                <a:gd name="connsiteX35" fmla="*/ 153738 w 507042"/>
                <a:gd name="connsiteY35" fmla="*/ 55539 h 507129"/>
                <a:gd name="connsiteX36" fmla="*/ 131785 w 507042"/>
                <a:gd name="connsiteY36" fmla="*/ 97206 h 507129"/>
                <a:gd name="connsiteX37" fmla="*/ 123882 w 507042"/>
                <a:gd name="connsiteY37" fmla="*/ 112642 h 507129"/>
                <a:gd name="connsiteX38" fmla="*/ 106737 w 507042"/>
                <a:gd name="connsiteY38" fmla="*/ 115254 h 507129"/>
                <a:gd name="connsiteX39" fmla="*/ 94290 w 507042"/>
                <a:gd name="connsiteY39" fmla="*/ 119342 h 507129"/>
                <a:gd name="connsiteX40" fmla="*/ 78151 w 507042"/>
                <a:gd name="connsiteY40" fmla="*/ 148221 h 507129"/>
                <a:gd name="connsiteX41" fmla="*/ 72451 w 507042"/>
                <a:gd name="connsiteY41" fmla="*/ 190217 h 507129"/>
                <a:gd name="connsiteX42" fmla="*/ 81728 w 507042"/>
                <a:gd name="connsiteY42" fmla="*/ 223965 h 507129"/>
                <a:gd name="connsiteX43" fmla="*/ 83832 w 507042"/>
                <a:gd name="connsiteY43" fmla="*/ 228171 h 507129"/>
                <a:gd name="connsiteX44" fmla="*/ 111283 w 507042"/>
                <a:gd name="connsiteY44" fmla="*/ 228171 h 507129"/>
                <a:gd name="connsiteX45" fmla="*/ 183396 w 507042"/>
                <a:gd name="connsiteY45" fmla="*/ 295203 h 507129"/>
                <a:gd name="connsiteX46" fmla="*/ 215301 w 507042"/>
                <a:gd name="connsiteY46" fmla="*/ 342331 h 507129"/>
                <a:gd name="connsiteX47" fmla="*/ 164563 w 507042"/>
                <a:gd name="connsiteY47" fmla="*/ 393068 h 507129"/>
                <a:gd name="connsiteX48" fmla="*/ 113825 w 507042"/>
                <a:gd name="connsiteY48" fmla="*/ 342331 h 507129"/>
                <a:gd name="connsiteX49" fmla="*/ 145163 w 507042"/>
                <a:gd name="connsiteY49" fmla="*/ 295434 h 507129"/>
                <a:gd name="connsiteX50" fmla="*/ 111283 w 507042"/>
                <a:gd name="connsiteY50" fmla="*/ 266224 h 507129"/>
                <a:gd name="connsiteX51" fmla="*/ 45324 w 507042"/>
                <a:gd name="connsiteY51" fmla="*/ 266224 h 507129"/>
                <a:gd name="connsiteX52" fmla="*/ 44687 w 507042"/>
                <a:gd name="connsiteY52" fmla="*/ 266214 h 507129"/>
                <a:gd name="connsiteX53" fmla="*/ 38053 w 507042"/>
                <a:gd name="connsiteY53" fmla="*/ 316107 h 507129"/>
                <a:gd name="connsiteX54" fmla="*/ 56801 w 507042"/>
                <a:gd name="connsiteY54" fmla="*/ 364211 h 507129"/>
                <a:gd name="connsiteX55" fmla="*/ 81515 w 507042"/>
                <a:gd name="connsiteY55" fmla="*/ 375259 h 507129"/>
                <a:gd name="connsiteX56" fmla="*/ 100541 w 507042"/>
                <a:gd name="connsiteY56" fmla="*/ 394286 h 507129"/>
                <a:gd name="connsiteX57" fmla="*/ 119810 w 507042"/>
                <a:gd name="connsiteY57" fmla="*/ 441043 h 507129"/>
                <a:gd name="connsiteX58" fmla="*/ 175247 w 507042"/>
                <a:gd name="connsiteY58" fmla="*/ 469076 h 507129"/>
                <a:gd name="connsiteX59" fmla="*/ 218107 w 507042"/>
                <a:gd name="connsiteY59" fmla="*/ 447609 h 507129"/>
                <a:gd name="connsiteX60" fmla="*/ 231258 w 507042"/>
                <a:gd name="connsiteY60" fmla="*/ 430226 h 507129"/>
                <a:gd name="connsiteX61" fmla="*/ 234198 w 507042"/>
                <a:gd name="connsiteY61" fmla="*/ 424320 h 507129"/>
                <a:gd name="connsiteX62" fmla="*/ 234330 w 507042"/>
                <a:gd name="connsiteY62" fmla="*/ 423975 h 507129"/>
                <a:gd name="connsiteX63" fmla="*/ 234330 w 507042"/>
                <a:gd name="connsiteY63" fmla="*/ 361684 h 507129"/>
                <a:gd name="connsiteX64" fmla="*/ 234328 w 507042"/>
                <a:gd name="connsiteY64" fmla="*/ 361357 h 507129"/>
                <a:gd name="connsiteX65" fmla="*/ 234330 w 507042"/>
                <a:gd name="connsiteY65" fmla="*/ 361030 h 507129"/>
                <a:gd name="connsiteX66" fmla="*/ 234330 w 507042"/>
                <a:gd name="connsiteY66" fmla="*/ 183775 h 507129"/>
                <a:gd name="connsiteX67" fmla="*/ 211612 w 507042"/>
                <a:gd name="connsiteY67" fmla="*/ 183775 h 507129"/>
                <a:gd name="connsiteX68" fmla="*/ 164563 w 507042"/>
                <a:gd name="connsiteY68" fmla="*/ 215486 h 507129"/>
                <a:gd name="connsiteX69" fmla="*/ 113825 w 507042"/>
                <a:gd name="connsiteY69" fmla="*/ 164749 h 507129"/>
                <a:gd name="connsiteX70" fmla="*/ 164563 w 507042"/>
                <a:gd name="connsiteY70" fmla="*/ 114011 h 507129"/>
                <a:gd name="connsiteX71" fmla="*/ 211612 w 507042"/>
                <a:gd name="connsiteY71" fmla="*/ 145722 h 507129"/>
                <a:gd name="connsiteX72" fmla="*/ 234330 w 507042"/>
                <a:gd name="connsiteY72" fmla="*/ 145722 h 507129"/>
                <a:gd name="connsiteX73" fmla="*/ 234330 w 507042"/>
                <a:gd name="connsiteY73" fmla="*/ 81630 h 507129"/>
                <a:gd name="connsiteX74" fmla="*/ 234325 w 507042"/>
                <a:gd name="connsiteY74" fmla="*/ 81343 h 507129"/>
                <a:gd name="connsiteX75" fmla="*/ 234267 w 507042"/>
                <a:gd name="connsiteY75" fmla="*/ 79900 h 507129"/>
                <a:gd name="connsiteX76" fmla="*/ 233744 w 507042"/>
                <a:gd name="connsiteY76" fmla="*/ 74155 h 507129"/>
                <a:gd name="connsiteX77" fmla="*/ 229683 w 507042"/>
                <a:gd name="connsiteY77" fmla="*/ 56974 h 507129"/>
                <a:gd name="connsiteX78" fmla="*/ 220938 w 507042"/>
                <a:gd name="connsiteY78" fmla="*/ 43014 h 507129"/>
                <a:gd name="connsiteX79" fmla="*/ 206490 w 507042"/>
                <a:gd name="connsiteY79" fmla="*/ 38053 h 507129"/>
                <a:gd name="connsiteX80" fmla="*/ 153738 w 507042"/>
                <a:gd name="connsiteY80" fmla="*/ 55539 h 507129"/>
                <a:gd name="connsiteX81" fmla="*/ 272713 w 507042"/>
                <a:gd name="connsiteY81" fmla="*/ 380384 h 507129"/>
                <a:gd name="connsiteX82" fmla="*/ 272713 w 507042"/>
                <a:gd name="connsiteY82" fmla="*/ 423975 h 507129"/>
                <a:gd name="connsiteX83" fmla="*/ 272843 w 507042"/>
                <a:gd name="connsiteY83" fmla="*/ 424320 h 507129"/>
                <a:gd name="connsiteX84" fmla="*/ 275783 w 507042"/>
                <a:gd name="connsiteY84" fmla="*/ 430226 h 507129"/>
                <a:gd name="connsiteX85" fmla="*/ 288934 w 507042"/>
                <a:gd name="connsiteY85" fmla="*/ 447609 h 507129"/>
                <a:gd name="connsiteX86" fmla="*/ 331795 w 507042"/>
                <a:gd name="connsiteY86" fmla="*/ 469076 h 507129"/>
                <a:gd name="connsiteX87" fmla="*/ 387233 w 507042"/>
                <a:gd name="connsiteY87" fmla="*/ 441043 h 507129"/>
                <a:gd name="connsiteX88" fmla="*/ 406501 w 507042"/>
                <a:gd name="connsiteY88" fmla="*/ 394286 h 507129"/>
                <a:gd name="connsiteX89" fmla="*/ 425527 w 507042"/>
                <a:gd name="connsiteY89" fmla="*/ 375259 h 507129"/>
                <a:gd name="connsiteX90" fmla="*/ 450242 w 507042"/>
                <a:gd name="connsiteY90" fmla="*/ 364211 h 507129"/>
                <a:gd name="connsiteX91" fmla="*/ 468989 w 507042"/>
                <a:gd name="connsiteY91" fmla="*/ 316107 h 507129"/>
                <a:gd name="connsiteX92" fmla="*/ 460136 w 507042"/>
                <a:gd name="connsiteY92" fmla="*/ 261894 h 507129"/>
                <a:gd name="connsiteX93" fmla="*/ 453537 w 507042"/>
                <a:gd name="connsiteY93" fmla="*/ 255676 h 507129"/>
                <a:gd name="connsiteX94" fmla="*/ 441150 w 507042"/>
                <a:gd name="connsiteY94" fmla="*/ 253540 h 507129"/>
                <a:gd name="connsiteX95" fmla="*/ 424376 w 507042"/>
                <a:gd name="connsiteY95" fmla="*/ 243494 h 507129"/>
                <a:gd name="connsiteX96" fmla="*/ 425314 w 507042"/>
                <a:gd name="connsiteY96" fmla="*/ 223965 h 507129"/>
                <a:gd name="connsiteX97" fmla="*/ 434592 w 507042"/>
                <a:gd name="connsiteY97" fmla="*/ 190217 h 507129"/>
                <a:gd name="connsiteX98" fmla="*/ 428891 w 507042"/>
                <a:gd name="connsiteY98" fmla="*/ 148221 h 507129"/>
                <a:gd name="connsiteX99" fmla="*/ 412752 w 507042"/>
                <a:gd name="connsiteY99" fmla="*/ 119342 h 507129"/>
                <a:gd name="connsiteX100" fmla="*/ 400306 w 507042"/>
                <a:gd name="connsiteY100" fmla="*/ 115254 h 507129"/>
                <a:gd name="connsiteX101" fmla="*/ 383161 w 507042"/>
                <a:gd name="connsiteY101" fmla="*/ 112642 h 507129"/>
                <a:gd name="connsiteX102" fmla="*/ 375257 w 507042"/>
                <a:gd name="connsiteY102" fmla="*/ 97206 h 507129"/>
                <a:gd name="connsiteX103" fmla="*/ 353305 w 507042"/>
                <a:gd name="connsiteY103" fmla="*/ 55539 h 507129"/>
                <a:gd name="connsiteX104" fmla="*/ 300550 w 507042"/>
                <a:gd name="connsiteY104" fmla="*/ 38053 h 507129"/>
                <a:gd name="connsiteX105" fmla="*/ 286103 w 507042"/>
                <a:gd name="connsiteY105" fmla="*/ 43014 h 507129"/>
                <a:gd name="connsiteX106" fmla="*/ 277361 w 507042"/>
                <a:gd name="connsiteY106" fmla="*/ 56974 h 507129"/>
                <a:gd name="connsiteX107" fmla="*/ 273297 w 507042"/>
                <a:gd name="connsiteY107" fmla="*/ 74155 h 507129"/>
                <a:gd name="connsiteX108" fmla="*/ 272777 w 507042"/>
                <a:gd name="connsiteY108" fmla="*/ 79900 h 507129"/>
                <a:gd name="connsiteX109" fmla="*/ 272718 w 507042"/>
                <a:gd name="connsiteY109" fmla="*/ 81343 h 507129"/>
                <a:gd name="connsiteX110" fmla="*/ 272713 w 507042"/>
                <a:gd name="connsiteY110" fmla="*/ 81630 h 507129"/>
                <a:gd name="connsiteX111" fmla="*/ 272713 w 507042"/>
                <a:gd name="connsiteY111" fmla="*/ 342331 h 507129"/>
                <a:gd name="connsiteX112" fmla="*/ 288871 w 507042"/>
                <a:gd name="connsiteY112" fmla="*/ 342331 h 507129"/>
                <a:gd name="connsiteX113" fmla="*/ 323119 w 507042"/>
                <a:gd name="connsiteY113" fmla="*/ 308083 h 507129"/>
                <a:gd name="connsiteX114" fmla="*/ 323119 w 507042"/>
                <a:gd name="connsiteY114" fmla="*/ 262535 h 507129"/>
                <a:gd name="connsiteX115" fmla="*/ 291407 w 507042"/>
                <a:gd name="connsiteY115" fmla="*/ 215486 h 507129"/>
                <a:gd name="connsiteX116" fmla="*/ 342145 w 507042"/>
                <a:gd name="connsiteY116" fmla="*/ 164749 h 507129"/>
                <a:gd name="connsiteX117" fmla="*/ 392883 w 507042"/>
                <a:gd name="connsiteY117" fmla="*/ 215486 h 507129"/>
                <a:gd name="connsiteX118" fmla="*/ 361172 w 507042"/>
                <a:gd name="connsiteY118" fmla="*/ 262535 h 507129"/>
                <a:gd name="connsiteX119" fmla="*/ 361172 w 507042"/>
                <a:gd name="connsiteY119" fmla="*/ 308083 h 507129"/>
                <a:gd name="connsiteX120" fmla="*/ 288871 w 507042"/>
                <a:gd name="connsiteY120" fmla="*/ 380384 h 507129"/>
                <a:gd name="connsiteX121" fmla="*/ 272713 w 507042"/>
                <a:gd name="connsiteY121" fmla="*/ 380384 h 507129"/>
                <a:gd name="connsiteX122" fmla="*/ 164563 w 507042"/>
                <a:gd name="connsiteY122" fmla="*/ 152064 h 507129"/>
                <a:gd name="connsiteX123" fmla="*/ 151879 w 507042"/>
                <a:gd name="connsiteY123" fmla="*/ 164749 h 507129"/>
                <a:gd name="connsiteX124" fmla="*/ 164563 w 507042"/>
                <a:gd name="connsiteY124" fmla="*/ 177433 h 507129"/>
                <a:gd name="connsiteX125" fmla="*/ 177247 w 507042"/>
                <a:gd name="connsiteY125" fmla="*/ 164749 h 507129"/>
                <a:gd name="connsiteX126" fmla="*/ 164563 w 507042"/>
                <a:gd name="connsiteY126" fmla="*/ 152064 h 507129"/>
                <a:gd name="connsiteX127" fmla="*/ 151879 w 507042"/>
                <a:gd name="connsiteY127" fmla="*/ 342331 h 507129"/>
                <a:gd name="connsiteX128" fmla="*/ 164563 w 507042"/>
                <a:gd name="connsiteY128" fmla="*/ 355015 h 507129"/>
                <a:gd name="connsiteX129" fmla="*/ 177247 w 507042"/>
                <a:gd name="connsiteY129" fmla="*/ 342331 h 507129"/>
                <a:gd name="connsiteX130" fmla="*/ 164563 w 507042"/>
                <a:gd name="connsiteY130" fmla="*/ 329646 h 507129"/>
                <a:gd name="connsiteX131" fmla="*/ 151879 w 507042"/>
                <a:gd name="connsiteY131" fmla="*/ 342331 h 507129"/>
                <a:gd name="connsiteX132" fmla="*/ 329461 w 507042"/>
                <a:gd name="connsiteY132" fmla="*/ 215486 h 507129"/>
                <a:gd name="connsiteX133" fmla="*/ 342145 w 507042"/>
                <a:gd name="connsiteY133" fmla="*/ 228171 h 507129"/>
                <a:gd name="connsiteX134" fmla="*/ 354830 w 507042"/>
                <a:gd name="connsiteY134" fmla="*/ 215486 h 507129"/>
                <a:gd name="connsiteX135" fmla="*/ 342145 w 507042"/>
                <a:gd name="connsiteY135" fmla="*/ 202802 h 507129"/>
                <a:gd name="connsiteX136" fmla="*/ 329461 w 507042"/>
                <a:gd name="connsiteY136" fmla="*/ 215486 h 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07042" h="507129">
                  <a:moveTo>
                    <a:pt x="130362" y="25512"/>
                  </a:moveTo>
                  <a:cubicBezTo>
                    <a:pt x="151460" y="9088"/>
                    <a:pt x="179061" y="0"/>
                    <a:pt x="206490" y="0"/>
                  </a:cubicBezTo>
                  <a:cubicBezTo>
                    <a:pt x="222889" y="0"/>
                    <a:pt x="236172" y="5634"/>
                    <a:pt x="246233" y="14584"/>
                  </a:cubicBezTo>
                  <a:cubicBezTo>
                    <a:pt x="248953" y="17006"/>
                    <a:pt x="251373" y="19607"/>
                    <a:pt x="253522" y="22309"/>
                  </a:cubicBezTo>
                  <a:cubicBezTo>
                    <a:pt x="255670" y="19607"/>
                    <a:pt x="258088" y="17006"/>
                    <a:pt x="260810" y="14584"/>
                  </a:cubicBezTo>
                  <a:cubicBezTo>
                    <a:pt x="270869" y="5634"/>
                    <a:pt x="284152" y="0"/>
                    <a:pt x="300550" y="0"/>
                  </a:cubicBezTo>
                  <a:cubicBezTo>
                    <a:pt x="327982" y="0"/>
                    <a:pt x="355583" y="9088"/>
                    <a:pt x="376680" y="25512"/>
                  </a:cubicBezTo>
                  <a:cubicBezTo>
                    <a:pt x="393093" y="38290"/>
                    <a:pt x="405960" y="55904"/>
                    <a:pt x="411001" y="77211"/>
                  </a:cubicBezTo>
                  <a:cubicBezTo>
                    <a:pt x="421661" y="78973"/>
                    <a:pt x="431131" y="84406"/>
                    <a:pt x="438790" y="91593"/>
                  </a:cubicBezTo>
                  <a:cubicBezTo>
                    <a:pt x="450988" y="103038"/>
                    <a:pt x="459661" y="119573"/>
                    <a:pt x="465123" y="136591"/>
                  </a:cubicBezTo>
                  <a:cubicBezTo>
                    <a:pt x="470669" y="153865"/>
                    <a:pt x="473444" y="173285"/>
                    <a:pt x="472607" y="191925"/>
                  </a:cubicBezTo>
                  <a:cubicBezTo>
                    <a:pt x="472178" y="201468"/>
                    <a:pt x="470780" y="211194"/>
                    <a:pt x="468104" y="220507"/>
                  </a:cubicBezTo>
                  <a:cubicBezTo>
                    <a:pt x="468662" y="220748"/>
                    <a:pt x="469218" y="220999"/>
                    <a:pt x="469771" y="221258"/>
                  </a:cubicBezTo>
                  <a:cubicBezTo>
                    <a:pt x="479162" y="225687"/>
                    <a:pt x="486753" y="232621"/>
                    <a:pt x="492463" y="241822"/>
                  </a:cubicBezTo>
                  <a:cubicBezTo>
                    <a:pt x="503247" y="259192"/>
                    <a:pt x="507043" y="284221"/>
                    <a:pt x="507043" y="316107"/>
                  </a:cubicBezTo>
                  <a:cubicBezTo>
                    <a:pt x="507043" y="352752"/>
                    <a:pt x="493036" y="377636"/>
                    <a:pt x="475019" y="393091"/>
                  </a:cubicBezTo>
                  <a:cubicBezTo>
                    <a:pt x="464565" y="402059"/>
                    <a:pt x="453027" y="407617"/>
                    <a:pt x="442811" y="410585"/>
                  </a:cubicBezTo>
                  <a:cubicBezTo>
                    <a:pt x="439272" y="428156"/>
                    <a:pt x="430421" y="447956"/>
                    <a:pt x="416958" y="464801"/>
                  </a:cubicBezTo>
                  <a:cubicBezTo>
                    <a:pt x="398621" y="487742"/>
                    <a:pt x="370119" y="507129"/>
                    <a:pt x="331795" y="507129"/>
                  </a:cubicBezTo>
                  <a:cubicBezTo>
                    <a:pt x="301091" y="507129"/>
                    <a:pt x="276922" y="490150"/>
                    <a:pt x="261396" y="473871"/>
                  </a:cubicBezTo>
                  <a:cubicBezTo>
                    <a:pt x="258557" y="470892"/>
                    <a:pt x="255927" y="467861"/>
                    <a:pt x="253522" y="464844"/>
                  </a:cubicBezTo>
                  <a:cubicBezTo>
                    <a:pt x="251114" y="467861"/>
                    <a:pt x="248486" y="470892"/>
                    <a:pt x="245645" y="473871"/>
                  </a:cubicBezTo>
                  <a:cubicBezTo>
                    <a:pt x="230119" y="490150"/>
                    <a:pt x="205950" y="507129"/>
                    <a:pt x="175247" y="507129"/>
                  </a:cubicBezTo>
                  <a:cubicBezTo>
                    <a:pt x="136923" y="507129"/>
                    <a:pt x="108422" y="487742"/>
                    <a:pt x="90085" y="464801"/>
                  </a:cubicBezTo>
                  <a:cubicBezTo>
                    <a:pt x="76621" y="447956"/>
                    <a:pt x="67770" y="428156"/>
                    <a:pt x="64231" y="410585"/>
                  </a:cubicBezTo>
                  <a:cubicBezTo>
                    <a:pt x="54015" y="407617"/>
                    <a:pt x="42477" y="402059"/>
                    <a:pt x="32024" y="393091"/>
                  </a:cubicBezTo>
                  <a:cubicBezTo>
                    <a:pt x="14007" y="377636"/>
                    <a:pt x="0" y="352752"/>
                    <a:pt x="0" y="316107"/>
                  </a:cubicBezTo>
                  <a:cubicBezTo>
                    <a:pt x="0" y="284221"/>
                    <a:pt x="3794" y="259192"/>
                    <a:pt x="14579" y="241822"/>
                  </a:cubicBezTo>
                  <a:cubicBezTo>
                    <a:pt x="20290" y="232621"/>
                    <a:pt x="27881" y="225687"/>
                    <a:pt x="37272" y="221258"/>
                  </a:cubicBezTo>
                  <a:cubicBezTo>
                    <a:pt x="37825" y="220999"/>
                    <a:pt x="38381" y="220748"/>
                    <a:pt x="38938" y="220507"/>
                  </a:cubicBezTo>
                  <a:cubicBezTo>
                    <a:pt x="36262" y="211194"/>
                    <a:pt x="34865" y="201468"/>
                    <a:pt x="34436" y="191925"/>
                  </a:cubicBezTo>
                  <a:cubicBezTo>
                    <a:pt x="33599" y="173285"/>
                    <a:pt x="36373" y="153865"/>
                    <a:pt x="41918" y="136591"/>
                  </a:cubicBezTo>
                  <a:cubicBezTo>
                    <a:pt x="47381" y="119573"/>
                    <a:pt x="56054" y="103038"/>
                    <a:pt x="68251" y="91593"/>
                  </a:cubicBezTo>
                  <a:cubicBezTo>
                    <a:pt x="75910" y="84406"/>
                    <a:pt x="85382" y="78973"/>
                    <a:pt x="96041" y="77211"/>
                  </a:cubicBezTo>
                  <a:cubicBezTo>
                    <a:pt x="101083" y="55904"/>
                    <a:pt x="113948" y="38290"/>
                    <a:pt x="130362" y="25512"/>
                  </a:cubicBezTo>
                  <a:close/>
                  <a:moveTo>
                    <a:pt x="153738" y="55539"/>
                  </a:moveTo>
                  <a:cubicBezTo>
                    <a:pt x="139892" y="66318"/>
                    <a:pt x="131785" y="80675"/>
                    <a:pt x="131785" y="97206"/>
                  </a:cubicBezTo>
                  <a:cubicBezTo>
                    <a:pt x="131785" y="103323"/>
                    <a:pt x="128845" y="109067"/>
                    <a:pt x="123882" y="112642"/>
                  </a:cubicBezTo>
                  <a:cubicBezTo>
                    <a:pt x="118919" y="116218"/>
                    <a:pt x="112540" y="117190"/>
                    <a:pt x="106737" y="115254"/>
                  </a:cubicBezTo>
                  <a:cubicBezTo>
                    <a:pt x="103251" y="114092"/>
                    <a:pt x="99583" y="114375"/>
                    <a:pt x="94290" y="119342"/>
                  </a:cubicBezTo>
                  <a:cubicBezTo>
                    <a:pt x="88424" y="124847"/>
                    <a:pt x="82452" y="134821"/>
                    <a:pt x="78151" y="148221"/>
                  </a:cubicBezTo>
                  <a:cubicBezTo>
                    <a:pt x="73932" y="161364"/>
                    <a:pt x="71825" y="176272"/>
                    <a:pt x="72451" y="190217"/>
                  </a:cubicBezTo>
                  <a:cubicBezTo>
                    <a:pt x="73086" y="204337"/>
                    <a:pt x="76444" y="216032"/>
                    <a:pt x="81728" y="223965"/>
                  </a:cubicBezTo>
                  <a:cubicBezTo>
                    <a:pt x="82612" y="225294"/>
                    <a:pt x="83314" y="226707"/>
                    <a:pt x="83832" y="228171"/>
                  </a:cubicBezTo>
                  <a:lnTo>
                    <a:pt x="111283" y="228171"/>
                  </a:lnTo>
                  <a:cubicBezTo>
                    <a:pt x="149442" y="228171"/>
                    <a:pt x="180696" y="257733"/>
                    <a:pt x="183396" y="295203"/>
                  </a:cubicBezTo>
                  <a:cubicBezTo>
                    <a:pt x="202093" y="302682"/>
                    <a:pt x="215301" y="320962"/>
                    <a:pt x="215301" y="342331"/>
                  </a:cubicBezTo>
                  <a:cubicBezTo>
                    <a:pt x="215301" y="370353"/>
                    <a:pt x="192585" y="393068"/>
                    <a:pt x="164563" y="393068"/>
                  </a:cubicBezTo>
                  <a:cubicBezTo>
                    <a:pt x="136541" y="393068"/>
                    <a:pt x="113825" y="370353"/>
                    <a:pt x="113825" y="342331"/>
                  </a:cubicBezTo>
                  <a:cubicBezTo>
                    <a:pt x="113825" y="321181"/>
                    <a:pt x="126767" y="303052"/>
                    <a:pt x="145163" y="295434"/>
                  </a:cubicBezTo>
                  <a:cubicBezTo>
                    <a:pt x="142727" y="278909"/>
                    <a:pt x="128486" y="266224"/>
                    <a:pt x="111283" y="266224"/>
                  </a:cubicBezTo>
                  <a:lnTo>
                    <a:pt x="45324" y="266224"/>
                  </a:lnTo>
                  <a:cubicBezTo>
                    <a:pt x="45111" y="266224"/>
                    <a:pt x="44899" y="266222"/>
                    <a:pt x="44687" y="266214"/>
                  </a:cubicBezTo>
                  <a:cubicBezTo>
                    <a:pt x="40900" y="275042"/>
                    <a:pt x="38053" y="290299"/>
                    <a:pt x="38053" y="316107"/>
                  </a:cubicBezTo>
                  <a:cubicBezTo>
                    <a:pt x="38053" y="342006"/>
                    <a:pt x="47479" y="356212"/>
                    <a:pt x="56801" y="364211"/>
                  </a:cubicBezTo>
                  <a:cubicBezTo>
                    <a:pt x="67031" y="372986"/>
                    <a:pt x="78261" y="375259"/>
                    <a:pt x="81515" y="375259"/>
                  </a:cubicBezTo>
                  <a:cubicBezTo>
                    <a:pt x="92023" y="375259"/>
                    <a:pt x="100541" y="383778"/>
                    <a:pt x="100541" y="394286"/>
                  </a:cubicBezTo>
                  <a:cubicBezTo>
                    <a:pt x="100541" y="404918"/>
                    <a:pt x="106422" y="424292"/>
                    <a:pt x="119810" y="441043"/>
                  </a:cubicBezTo>
                  <a:cubicBezTo>
                    <a:pt x="132718" y="457191"/>
                    <a:pt x="151083" y="469076"/>
                    <a:pt x="175247" y="469076"/>
                  </a:cubicBezTo>
                  <a:cubicBezTo>
                    <a:pt x="191409" y="469076"/>
                    <a:pt x="206295" y="459994"/>
                    <a:pt x="218107" y="447609"/>
                  </a:cubicBezTo>
                  <a:cubicBezTo>
                    <a:pt x="223860" y="441576"/>
                    <a:pt x="228328" y="435310"/>
                    <a:pt x="231258" y="430226"/>
                  </a:cubicBezTo>
                  <a:cubicBezTo>
                    <a:pt x="232727" y="427679"/>
                    <a:pt x="233676" y="425660"/>
                    <a:pt x="234198" y="424320"/>
                  </a:cubicBezTo>
                  <a:lnTo>
                    <a:pt x="234330" y="423975"/>
                  </a:lnTo>
                  <a:lnTo>
                    <a:pt x="234330" y="361684"/>
                  </a:lnTo>
                  <a:cubicBezTo>
                    <a:pt x="234328" y="361575"/>
                    <a:pt x="234328" y="361466"/>
                    <a:pt x="234328" y="361357"/>
                  </a:cubicBezTo>
                  <a:cubicBezTo>
                    <a:pt x="234328" y="361248"/>
                    <a:pt x="234328" y="361139"/>
                    <a:pt x="234330" y="361030"/>
                  </a:cubicBezTo>
                  <a:lnTo>
                    <a:pt x="234330" y="183775"/>
                  </a:lnTo>
                  <a:lnTo>
                    <a:pt x="211612" y="183775"/>
                  </a:lnTo>
                  <a:cubicBezTo>
                    <a:pt x="204085" y="202369"/>
                    <a:pt x="185856" y="215486"/>
                    <a:pt x="164563" y="215486"/>
                  </a:cubicBezTo>
                  <a:cubicBezTo>
                    <a:pt x="136541" y="215486"/>
                    <a:pt x="113825" y="192770"/>
                    <a:pt x="113825" y="164749"/>
                  </a:cubicBezTo>
                  <a:cubicBezTo>
                    <a:pt x="113825" y="136727"/>
                    <a:pt x="136541" y="114011"/>
                    <a:pt x="164563" y="114011"/>
                  </a:cubicBezTo>
                  <a:cubicBezTo>
                    <a:pt x="185856" y="114011"/>
                    <a:pt x="204085" y="127128"/>
                    <a:pt x="211612" y="145722"/>
                  </a:cubicBezTo>
                  <a:lnTo>
                    <a:pt x="234330" y="145722"/>
                  </a:lnTo>
                  <a:lnTo>
                    <a:pt x="234330" y="81630"/>
                  </a:lnTo>
                  <a:lnTo>
                    <a:pt x="234325" y="81343"/>
                  </a:lnTo>
                  <a:cubicBezTo>
                    <a:pt x="234317" y="81053"/>
                    <a:pt x="234302" y="80562"/>
                    <a:pt x="234267" y="79900"/>
                  </a:cubicBezTo>
                  <a:cubicBezTo>
                    <a:pt x="234196" y="78569"/>
                    <a:pt x="234046" y="76578"/>
                    <a:pt x="233744" y="74155"/>
                  </a:cubicBezTo>
                  <a:cubicBezTo>
                    <a:pt x="233128" y="69211"/>
                    <a:pt x="231923" y="62957"/>
                    <a:pt x="229683" y="56974"/>
                  </a:cubicBezTo>
                  <a:cubicBezTo>
                    <a:pt x="227410" y="50911"/>
                    <a:pt x="224454" y="46142"/>
                    <a:pt x="220938" y="43014"/>
                  </a:cubicBezTo>
                  <a:cubicBezTo>
                    <a:pt x="217818" y="40237"/>
                    <a:pt x="213525" y="38053"/>
                    <a:pt x="206490" y="38053"/>
                  </a:cubicBezTo>
                  <a:cubicBezTo>
                    <a:pt x="187055" y="38053"/>
                    <a:pt x="167789" y="44601"/>
                    <a:pt x="153738" y="55539"/>
                  </a:cubicBezTo>
                  <a:close/>
                  <a:moveTo>
                    <a:pt x="272713" y="380384"/>
                  </a:moveTo>
                  <a:lnTo>
                    <a:pt x="272713" y="423975"/>
                  </a:lnTo>
                  <a:lnTo>
                    <a:pt x="272843" y="424320"/>
                  </a:lnTo>
                  <a:cubicBezTo>
                    <a:pt x="273368" y="425660"/>
                    <a:pt x="274317" y="427679"/>
                    <a:pt x="275783" y="430226"/>
                  </a:cubicBezTo>
                  <a:cubicBezTo>
                    <a:pt x="278713" y="435310"/>
                    <a:pt x="283180" y="441576"/>
                    <a:pt x="288934" y="447609"/>
                  </a:cubicBezTo>
                  <a:cubicBezTo>
                    <a:pt x="300748" y="459994"/>
                    <a:pt x="315635" y="469076"/>
                    <a:pt x="331795" y="469076"/>
                  </a:cubicBezTo>
                  <a:cubicBezTo>
                    <a:pt x="355958" y="469076"/>
                    <a:pt x="374326" y="457191"/>
                    <a:pt x="387233" y="441043"/>
                  </a:cubicBezTo>
                  <a:cubicBezTo>
                    <a:pt x="400620" y="424292"/>
                    <a:pt x="406501" y="404918"/>
                    <a:pt x="406501" y="394286"/>
                  </a:cubicBezTo>
                  <a:cubicBezTo>
                    <a:pt x="406501" y="383778"/>
                    <a:pt x="415020" y="375259"/>
                    <a:pt x="425527" y="375259"/>
                  </a:cubicBezTo>
                  <a:cubicBezTo>
                    <a:pt x="428782" y="375259"/>
                    <a:pt x="440011" y="372986"/>
                    <a:pt x="450242" y="364211"/>
                  </a:cubicBezTo>
                  <a:cubicBezTo>
                    <a:pt x="459562" y="356212"/>
                    <a:pt x="468989" y="342006"/>
                    <a:pt x="468989" y="316107"/>
                  </a:cubicBezTo>
                  <a:cubicBezTo>
                    <a:pt x="468989" y="285451"/>
                    <a:pt x="464971" y="269684"/>
                    <a:pt x="460136" y="261894"/>
                  </a:cubicBezTo>
                  <a:cubicBezTo>
                    <a:pt x="458035" y="258512"/>
                    <a:pt x="455864" y="256772"/>
                    <a:pt x="453537" y="255676"/>
                  </a:cubicBezTo>
                  <a:cubicBezTo>
                    <a:pt x="450962" y="254461"/>
                    <a:pt x="447116" y="253540"/>
                    <a:pt x="441150" y="253540"/>
                  </a:cubicBezTo>
                  <a:cubicBezTo>
                    <a:pt x="434135" y="253540"/>
                    <a:pt x="427689" y="249679"/>
                    <a:pt x="424376" y="243494"/>
                  </a:cubicBezTo>
                  <a:cubicBezTo>
                    <a:pt x="421065" y="237309"/>
                    <a:pt x="421425" y="229805"/>
                    <a:pt x="425314" y="223965"/>
                  </a:cubicBezTo>
                  <a:cubicBezTo>
                    <a:pt x="430599" y="216032"/>
                    <a:pt x="433958" y="204337"/>
                    <a:pt x="434592" y="190217"/>
                  </a:cubicBezTo>
                  <a:cubicBezTo>
                    <a:pt x="435218" y="176272"/>
                    <a:pt x="433110" y="161364"/>
                    <a:pt x="428891" y="148221"/>
                  </a:cubicBezTo>
                  <a:cubicBezTo>
                    <a:pt x="424591" y="134821"/>
                    <a:pt x="418619" y="124847"/>
                    <a:pt x="412752" y="119342"/>
                  </a:cubicBezTo>
                  <a:cubicBezTo>
                    <a:pt x="407460" y="114375"/>
                    <a:pt x="403791" y="114092"/>
                    <a:pt x="400306" y="115254"/>
                  </a:cubicBezTo>
                  <a:cubicBezTo>
                    <a:pt x="394504" y="117190"/>
                    <a:pt x="388124" y="116218"/>
                    <a:pt x="383161" y="112642"/>
                  </a:cubicBezTo>
                  <a:cubicBezTo>
                    <a:pt x="378197" y="109067"/>
                    <a:pt x="375257" y="103323"/>
                    <a:pt x="375257" y="97206"/>
                  </a:cubicBezTo>
                  <a:cubicBezTo>
                    <a:pt x="375257" y="80675"/>
                    <a:pt x="367149" y="66318"/>
                    <a:pt x="353305" y="55539"/>
                  </a:cubicBezTo>
                  <a:cubicBezTo>
                    <a:pt x="339253" y="44601"/>
                    <a:pt x="319988" y="38053"/>
                    <a:pt x="300550" y="38053"/>
                  </a:cubicBezTo>
                  <a:cubicBezTo>
                    <a:pt x="293518" y="38053"/>
                    <a:pt x="289226" y="40237"/>
                    <a:pt x="286103" y="43014"/>
                  </a:cubicBezTo>
                  <a:cubicBezTo>
                    <a:pt x="282589" y="46142"/>
                    <a:pt x="279631" y="50911"/>
                    <a:pt x="277361" y="56974"/>
                  </a:cubicBezTo>
                  <a:cubicBezTo>
                    <a:pt x="275121" y="62957"/>
                    <a:pt x="273916" y="69211"/>
                    <a:pt x="273297" y="74155"/>
                  </a:cubicBezTo>
                  <a:cubicBezTo>
                    <a:pt x="272995" y="76578"/>
                    <a:pt x="272848" y="78569"/>
                    <a:pt x="272777" y="79900"/>
                  </a:cubicBezTo>
                  <a:cubicBezTo>
                    <a:pt x="272741" y="80562"/>
                    <a:pt x="272726" y="81053"/>
                    <a:pt x="272718" y="81343"/>
                  </a:cubicBezTo>
                  <a:lnTo>
                    <a:pt x="272713" y="81630"/>
                  </a:lnTo>
                  <a:lnTo>
                    <a:pt x="272713" y="342331"/>
                  </a:lnTo>
                  <a:lnTo>
                    <a:pt x="288871" y="342331"/>
                  </a:lnTo>
                  <a:cubicBezTo>
                    <a:pt x="307786" y="342331"/>
                    <a:pt x="323119" y="326998"/>
                    <a:pt x="323119" y="308083"/>
                  </a:cubicBezTo>
                  <a:lnTo>
                    <a:pt x="323119" y="262535"/>
                  </a:lnTo>
                  <a:cubicBezTo>
                    <a:pt x="304523" y="255009"/>
                    <a:pt x="291407" y="236778"/>
                    <a:pt x="291407" y="215486"/>
                  </a:cubicBezTo>
                  <a:cubicBezTo>
                    <a:pt x="291407" y="187465"/>
                    <a:pt x="314123" y="164749"/>
                    <a:pt x="342145" y="164749"/>
                  </a:cubicBezTo>
                  <a:cubicBezTo>
                    <a:pt x="370168" y="164749"/>
                    <a:pt x="392883" y="187465"/>
                    <a:pt x="392883" y="215486"/>
                  </a:cubicBezTo>
                  <a:cubicBezTo>
                    <a:pt x="392883" y="236778"/>
                    <a:pt x="379765" y="255009"/>
                    <a:pt x="361172" y="262535"/>
                  </a:cubicBezTo>
                  <a:lnTo>
                    <a:pt x="361172" y="308083"/>
                  </a:lnTo>
                  <a:cubicBezTo>
                    <a:pt x="361172" y="348013"/>
                    <a:pt x="328801" y="380384"/>
                    <a:pt x="288871" y="380384"/>
                  </a:cubicBezTo>
                  <a:lnTo>
                    <a:pt x="272713" y="380384"/>
                  </a:lnTo>
                  <a:close/>
                  <a:moveTo>
                    <a:pt x="164563" y="152064"/>
                  </a:moveTo>
                  <a:cubicBezTo>
                    <a:pt x="157558" y="152064"/>
                    <a:pt x="151879" y="157743"/>
                    <a:pt x="151879" y="164749"/>
                  </a:cubicBezTo>
                  <a:cubicBezTo>
                    <a:pt x="151879" y="171754"/>
                    <a:pt x="157558" y="177433"/>
                    <a:pt x="164563" y="177433"/>
                  </a:cubicBezTo>
                  <a:cubicBezTo>
                    <a:pt x="171568" y="177433"/>
                    <a:pt x="177247" y="171754"/>
                    <a:pt x="177247" y="164749"/>
                  </a:cubicBezTo>
                  <a:cubicBezTo>
                    <a:pt x="177247" y="157743"/>
                    <a:pt x="171568" y="152064"/>
                    <a:pt x="164563" y="152064"/>
                  </a:cubicBezTo>
                  <a:close/>
                  <a:moveTo>
                    <a:pt x="151879" y="342331"/>
                  </a:moveTo>
                  <a:cubicBezTo>
                    <a:pt x="151879" y="349335"/>
                    <a:pt x="157558" y="355015"/>
                    <a:pt x="164563" y="355015"/>
                  </a:cubicBezTo>
                  <a:cubicBezTo>
                    <a:pt x="171568" y="355015"/>
                    <a:pt x="177247" y="349335"/>
                    <a:pt x="177247" y="342331"/>
                  </a:cubicBezTo>
                  <a:cubicBezTo>
                    <a:pt x="177247" y="335326"/>
                    <a:pt x="171568" y="329646"/>
                    <a:pt x="164563" y="329646"/>
                  </a:cubicBezTo>
                  <a:cubicBezTo>
                    <a:pt x="157558" y="329646"/>
                    <a:pt x="151879" y="335326"/>
                    <a:pt x="151879" y="342331"/>
                  </a:cubicBezTo>
                  <a:close/>
                  <a:moveTo>
                    <a:pt x="329461" y="215486"/>
                  </a:moveTo>
                  <a:cubicBezTo>
                    <a:pt x="329461" y="222491"/>
                    <a:pt x="335138" y="228171"/>
                    <a:pt x="342145" y="228171"/>
                  </a:cubicBezTo>
                  <a:cubicBezTo>
                    <a:pt x="349149" y="228171"/>
                    <a:pt x="354830" y="222491"/>
                    <a:pt x="354830" y="215486"/>
                  </a:cubicBezTo>
                  <a:cubicBezTo>
                    <a:pt x="354830" y="208482"/>
                    <a:pt x="349149" y="202802"/>
                    <a:pt x="342145" y="202802"/>
                  </a:cubicBezTo>
                  <a:cubicBezTo>
                    <a:pt x="335138" y="202802"/>
                    <a:pt x="329461" y="208482"/>
                    <a:pt x="329461" y="215486"/>
                  </a:cubicBezTo>
                  <a:close/>
                </a:path>
              </a:pathLst>
            </a:custGeom>
            <a:grpFill/>
            <a:ln w="2500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Rectangle 28">
              <a:extLst>
                <a:ext uri="{FF2B5EF4-FFF2-40B4-BE49-F238E27FC236}">
                  <a16:creationId xmlns:a16="http://schemas.microsoft.com/office/drawing/2014/main" id="{A6876CA3-FCD8-34D6-D38D-69AE9186F21A}"/>
                </a:ext>
              </a:extLst>
            </p:cNvPr>
            <p:cNvSpPr/>
            <p:nvPr/>
          </p:nvSpPr>
          <p:spPr>
            <a:xfrm>
              <a:off x="627659" y="3919931"/>
              <a:ext cx="2650267" cy="1311640"/>
            </a:xfrm>
            <a:prstGeom prst="rect">
              <a:avLst/>
            </a:prstGeom>
            <a:grpFill/>
            <a:ln w="6350" cap="flat" cmpd="sng" algn="ctr">
              <a:noFill/>
              <a:prstDash val="solid"/>
              <a:headEnd type="none" w="med" len="med"/>
              <a:tailEnd type="none" w="med" len="med"/>
            </a:ln>
            <a:effectLst/>
          </p:spPr>
          <p:txBody>
            <a:bodyPr rot="0" spcFirstLastPara="0" vert="horz" wrap="square" lIns="182880" tIns="0" rIns="182880" bIns="3657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Brain of the computer</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Performs basic operations from software instructions, loaded from memory</a:t>
              </a:r>
            </a:p>
            <a:p>
              <a:pPr marL="0" marR="0" lvl="0" indent="0" algn="l" defTabSz="914400" rtl="0" eaLnBrk="1" fontAlgn="auto" latinLnBrk="0" hangingPunct="1">
                <a:lnSpc>
                  <a:spcPct val="12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6" name="Group 38">
            <a:extLst>
              <a:ext uri="{FF2B5EF4-FFF2-40B4-BE49-F238E27FC236}">
                <a16:creationId xmlns:a16="http://schemas.microsoft.com/office/drawing/2014/main" id="{03996EAB-20D5-3785-5B33-7927E025611B}"/>
              </a:ext>
            </a:extLst>
          </p:cNvPr>
          <p:cNvGrpSpPr/>
          <p:nvPr/>
        </p:nvGrpSpPr>
        <p:grpSpPr>
          <a:xfrm>
            <a:off x="3300601" y="2751529"/>
            <a:ext cx="2788379" cy="3656245"/>
            <a:chOff x="3233761" y="1600858"/>
            <a:chExt cx="2653059" cy="4023360"/>
          </a:xfrm>
          <a:solidFill>
            <a:schemeClr val="accent1">
              <a:lumMod val="75000"/>
            </a:schemeClr>
          </a:solidFill>
        </p:grpSpPr>
        <p:sp>
          <p:nvSpPr>
            <p:cNvPr id="17" name="Rectangle: Rounded Corners 15">
              <a:extLst>
                <a:ext uri="{FF2B5EF4-FFF2-40B4-BE49-F238E27FC236}">
                  <a16:creationId xmlns:a16="http://schemas.microsoft.com/office/drawing/2014/main" id="{F47AD1D5-275C-9110-10A0-3597B792173A}"/>
                </a:ext>
              </a:extLst>
            </p:cNvPr>
            <p:cNvSpPr/>
            <p:nvPr/>
          </p:nvSpPr>
          <p:spPr>
            <a:xfrm>
              <a:off x="3236553" y="1600858"/>
              <a:ext cx="2650267" cy="4023360"/>
            </a:xfrm>
            <a:prstGeom prst="roundRect">
              <a:avLst>
                <a:gd name="adj" fmla="val 4816"/>
              </a:avLst>
            </a:prstGeom>
            <a:grpFill/>
            <a:ln w="6350" cap="flat" cmpd="sng" algn="ctr">
              <a:noFill/>
              <a:prstDash val="solid"/>
              <a:headEnd type="none" w="med" len="med"/>
              <a:tailEnd type="none" w="med" len="med"/>
            </a:ln>
            <a:effectLst>
              <a:outerShdw blurRad="152400" dist="50800" dir="5400000" algn="t" rotWithShape="0">
                <a:prstClr val="black">
                  <a:alpha val="14000"/>
                </a:prstClr>
              </a:outerShdw>
            </a:effectLst>
          </p:spPr>
          <p:txBody>
            <a:bodyPr rot="0" spcFirstLastPara="0" vert="horz" wrap="square" lIns="182880" tIns="1097280" rIns="182880" bIns="3657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GPU</a:t>
              </a:r>
              <a:br>
                <a:rPr kumimoji="0" lang="en-US" sz="1800" b="0" i="0" u="none" strike="noStrike" kern="1200" cap="none" spc="0" normalizeH="0" baseline="0" noProof="0">
                  <a:ln>
                    <a:noFill/>
                  </a:ln>
                  <a:solidFill>
                    <a:srgbClr val="FFFFFF"/>
                  </a:solidFill>
                  <a:effectLst/>
                  <a:uLnTx/>
                  <a:uFillTx/>
                  <a:latin typeface="Segoe UI"/>
                  <a:ea typeface="+mn-ea"/>
                  <a:cs typeface="+mn-cs"/>
                </a:rPr>
              </a:br>
              <a:r>
                <a:rPr kumimoji="0" lang="en-US" sz="16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Graphics Processing Unit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Graphic 19">
              <a:extLst>
                <a:ext uri="{FF2B5EF4-FFF2-40B4-BE49-F238E27FC236}">
                  <a16:creationId xmlns:a16="http://schemas.microsoft.com/office/drawing/2014/main" id="{5B438A80-6374-2953-A0C8-6864FCD1DA07}"/>
                </a:ext>
              </a:extLst>
            </p:cNvPr>
            <p:cNvSpPr/>
            <p:nvPr/>
          </p:nvSpPr>
          <p:spPr>
            <a:xfrm>
              <a:off x="3743636" y="1986348"/>
              <a:ext cx="507376" cy="495344"/>
            </a:xfrm>
            <a:custGeom>
              <a:avLst/>
              <a:gdLst>
                <a:gd name="connsiteX0" fmla="*/ 102712 w 507376"/>
                <a:gd name="connsiteY0" fmla="*/ 145788 h 495344"/>
                <a:gd name="connsiteX1" fmla="*/ 127250 w 507376"/>
                <a:gd name="connsiteY1" fmla="*/ 134748 h 495344"/>
                <a:gd name="connsiteX2" fmla="*/ 253688 w 507376"/>
                <a:gd name="connsiteY2" fmla="*/ 182717 h 495344"/>
                <a:gd name="connsiteX3" fmla="*/ 380124 w 507376"/>
                <a:gd name="connsiteY3" fmla="*/ 134748 h 495344"/>
                <a:gd name="connsiteX4" fmla="*/ 404663 w 507376"/>
                <a:gd name="connsiteY4" fmla="*/ 145788 h 495344"/>
                <a:gd name="connsiteX5" fmla="*/ 393623 w 507376"/>
                <a:gd name="connsiteY5" fmla="*/ 170326 h 495344"/>
                <a:gd name="connsiteX6" fmla="*/ 272715 w 507376"/>
                <a:gd name="connsiteY6" fmla="*/ 216198 h 495344"/>
                <a:gd name="connsiteX7" fmla="*/ 272715 w 507376"/>
                <a:gd name="connsiteY7" fmla="*/ 355488 h 495344"/>
                <a:gd name="connsiteX8" fmla="*/ 253688 w 507376"/>
                <a:gd name="connsiteY8" fmla="*/ 374514 h 495344"/>
                <a:gd name="connsiteX9" fmla="*/ 234662 w 507376"/>
                <a:gd name="connsiteY9" fmla="*/ 355488 h 495344"/>
                <a:gd name="connsiteX10" fmla="*/ 234662 w 507376"/>
                <a:gd name="connsiteY10" fmla="*/ 216200 h 495344"/>
                <a:gd name="connsiteX11" fmla="*/ 113752 w 507376"/>
                <a:gd name="connsiteY11" fmla="*/ 170326 h 495344"/>
                <a:gd name="connsiteX12" fmla="*/ 102712 w 507376"/>
                <a:gd name="connsiteY12" fmla="*/ 145788 h 495344"/>
                <a:gd name="connsiteX13" fmla="*/ 217946 w 507376"/>
                <a:gd name="connsiteY13" fmla="*/ 6970 h 495344"/>
                <a:gd name="connsiteX14" fmla="*/ 289431 w 507376"/>
                <a:gd name="connsiteY14" fmla="*/ 6970 h 495344"/>
                <a:gd name="connsiteX15" fmla="*/ 479661 w 507376"/>
                <a:gd name="connsiteY15" fmla="*/ 84090 h 495344"/>
                <a:gd name="connsiteX16" fmla="*/ 507377 w 507376"/>
                <a:gd name="connsiteY16" fmla="*/ 125233 h 495344"/>
                <a:gd name="connsiteX17" fmla="*/ 507377 w 507376"/>
                <a:gd name="connsiteY17" fmla="*/ 370110 h 495344"/>
                <a:gd name="connsiteX18" fmla="*/ 479661 w 507376"/>
                <a:gd name="connsiteY18" fmla="*/ 411253 h 495344"/>
                <a:gd name="connsiteX19" fmla="*/ 289431 w 507376"/>
                <a:gd name="connsiteY19" fmla="*/ 488375 h 495344"/>
                <a:gd name="connsiteX20" fmla="*/ 217946 w 507376"/>
                <a:gd name="connsiteY20" fmla="*/ 488375 h 495344"/>
                <a:gd name="connsiteX21" fmla="*/ 27716 w 507376"/>
                <a:gd name="connsiteY21" fmla="*/ 411253 h 495344"/>
                <a:gd name="connsiteX22" fmla="*/ 0 w 507376"/>
                <a:gd name="connsiteY22" fmla="*/ 370110 h 495344"/>
                <a:gd name="connsiteX23" fmla="*/ 0 w 507376"/>
                <a:gd name="connsiteY23" fmla="*/ 125233 h 495344"/>
                <a:gd name="connsiteX24" fmla="*/ 27716 w 507376"/>
                <a:gd name="connsiteY24" fmla="*/ 84090 h 495344"/>
                <a:gd name="connsiteX25" fmla="*/ 217946 w 507376"/>
                <a:gd name="connsiteY25" fmla="*/ 6970 h 495344"/>
                <a:gd name="connsiteX26" fmla="*/ 275133 w 507376"/>
                <a:gd name="connsiteY26" fmla="*/ 42235 h 495344"/>
                <a:gd name="connsiteX27" fmla="*/ 232244 w 507376"/>
                <a:gd name="connsiteY27" fmla="*/ 42235 h 495344"/>
                <a:gd name="connsiteX28" fmla="*/ 42013 w 507376"/>
                <a:gd name="connsiteY28" fmla="*/ 119355 h 495344"/>
                <a:gd name="connsiteX29" fmla="*/ 38053 w 507376"/>
                <a:gd name="connsiteY29" fmla="*/ 125233 h 495344"/>
                <a:gd name="connsiteX30" fmla="*/ 38053 w 507376"/>
                <a:gd name="connsiteY30" fmla="*/ 370110 h 495344"/>
                <a:gd name="connsiteX31" fmla="*/ 42013 w 507376"/>
                <a:gd name="connsiteY31" fmla="*/ 375988 h 495344"/>
                <a:gd name="connsiteX32" fmla="*/ 232244 w 507376"/>
                <a:gd name="connsiteY32" fmla="*/ 453110 h 495344"/>
                <a:gd name="connsiteX33" fmla="*/ 275133 w 507376"/>
                <a:gd name="connsiteY33" fmla="*/ 453110 h 495344"/>
                <a:gd name="connsiteX34" fmla="*/ 465363 w 507376"/>
                <a:gd name="connsiteY34" fmla="*/ 375988 h 495344"/>
                <a:gd name="connsiteX35" fmla="*/ 469323 w 507376"/>
                <a:gd name="connsiteY35" fmla="*/ 370110 h 495344"/>
                <a:gd name="connsiteX36" fmla="*/ 469323 w 507376"/>
                <a:gd name="connsiteY36" fmla="*/ 125233 h 495344"/>
                <a:gd name="connsiteX37" fmla="*/ 465363 w 507376"/>
                <a:gd name="connsiteY37" fmla="*/ 119355 h 495344"/>
                <a:gd name="connsiteX38" fmla="*/ 275133 w 507376"/>
                <a:gd name="connsiteY38" fmla="*/ 42235 h 49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07376" h="495344">
                  <a:moveTo>
                    <a:pt x="102712" y="145788"/>
                  </a:moveTo>
                  <a:cubicBezTo>
                    <a:pt x="106439" y="135963"/>
                    <a:pt x="117425" y="131020"/>
                    <a:pt x="127250" y="134748"/>
                  </a:cubicBezTo>
                  <a:lnTo>
                    <a:pt x="253688" y="182717"/>
                  </a:lnTo>
                  <a:lnTo>
                    <a:pt x="380124" y="134748"/>
                  </a:lnTo>
                  <a:cubicBezTo>
                    <a:pt x="389949" y="131020"/>
                    <a:pt x="400937" y="135963"/>
                    <a:pt x="404663" y="145788"/>
                  </a:cubicBezTo>
                  <a:cubicBezTo>
                    <a:pt x="408390" y="155613"/>
                    <a:pt x="403448" y="166599"/>
                    <a:pt x="393623" y="170326"/>
                  </a:cubicBezTo>
                  <a:lnTo>
                    <a:pt x="272715" y="216198"/>
                  </a:lnTo>
                  <a:lnTo>
                    <a:pt x="272715" y="355488"/>
                  </a:lnTo>
                  <a:cubicBezTo>
                    <a:pt x="272715" y="365998"/>
                    <a:pt x="264196" y="374514"/>
                    <a:pt x="253688" y="374514"/>
                  </a:cubicBezTo>
                  <a:cubicBezTo>
                    <a:pt x="243181" y="374514"/>
                    <a:pt x="234662" y="365998"/>
                    <a:pt x="234662" y="355488"/>
                  </a:cubicBezTo>
                  <a:lnTo>
                    <a:pt x="234662" y="216200"/>
                  </a:lnTo>
                  <a:lnTo>
                    <a:pt x="113752" y="170326"/>
                  </a:lnTo>
                  <a:cubicBezTo>
                    <a:pt x="103927" y="166599"/>
                    <a:pt x="98984" y="155613"/>
                    <a:pt x="102712" y="145788"/>
                  </a:cubicBezTo>
                  <a:close/>
                  <a:moveTo>
                    <a:pt x="217946" y="6970"/>
                  </a:moveTo>
                  <a:cubicBezTo>
                    <a:pt x="240869" y="-2323"/>
                    <a:pt x="266507" y="-2323"/>
                    <a:pt x="289431" y="6970"/>
                  </a:cubicBezTo>
                  <a:lnTo>
                    <a:pt x="479661" y="84090"/>
                  </a:lnTo>
                  <a:cubicBezTo>
                    <a:pt x="496415" y="90882"/>
                    <a:pt x="507377" y="107155"/>
                    <a:pt x="507377" y="125233"/>
                  </a:cubicBezTo>
                  <a:lnTo>
                    <a:pt x="507377" y="370110"/>
                  </a:lnTo>
                  <a:cubicBezTo>
                    <a:pt x="507377" y="388188"/>
                    <a:pt x="496415" y="404462"/>
                    <a:pt x="479661" y="411253"/>
                  </a:cubicBezTo>
                  <a:lnTo>
                    <a:pt x="289431" y="488375"/>
                  </a:lnTo>
                  <a:cubicBezTo>
                    <a:pt x="266507" y="497667"/>
                    <a:pt x="240869" y="497667"/>
                    <a:pt x="217946" y="488375"/>
                  </a:cubicBezTo>
                  <a:lnTo>
                    <a:pt x="27716" y="411253"/>
                  </a:lnTo>
                  <a:cubicBezTo>
                    <a:pt x="10962" y="404462"/>
                    <a:pt x="0" y="388188"/>
                    <a:pt x="0" y="370110"/>
                  </a:cubicBezTo>
                  <a:lnTo>
                    <a:pt x="0" y="125233"/>
                  </a:lnTo>
                  <a:cubicBezTo>
                    <a:pt x="0" y="107155"/>
                    <a:pt x="10962" y="90882"/>
                    <a:pt x="27716" y="84090"/>
                  </a:cubicBezTo>
                  <a:lnTo>
                    <a:pt x="217946" y="6970"/>
                  </a:lnTo>
                  <a:close/>
                  <a:moveTo>
                    <a:pt x="275133" y="42235"/>
                  </a:moveTo>
                  <a:cubicBezTo>
                    <a:pt x="261380" y="36659"/>
                    <a:pt x="245997" y="36659"/>
                    <a:pt x="232244" y="42235"/>
                  </a:cubicBezTo>
                  <a:lnTo>
                    <a:pt x="42013" y="119355"/>
                  </a:lnTo>
                  <a:cubicBezTo>
                    <a:pt x="39619" y="120326"/>
                    <a:pt x="38053" y="122651"/>
                    <a:pt x="38053" y="125233"/>
                  </a:cubicBezTo>
                  <a:lnTo>
                    <a:pt x="38053" y="370110"/>
                  </a:lnTo>
                  <a:cubicBezTo>
                    <a:pt x="38053" y="372693"/>
                    <a:pt x="39619" y="375019"/>
                    <a:pt x="42013" y="375988"/>
                  </a:cubicBezTo>
                  <a:lnTo>
                    <a:pt x="232244" y="453110"/>
                  </a:lnTo>
                  <a:cubicBezTo>
                    <a:pt x="245997" y="458686"/>
                    <a:pt x="261380" y="458686"/>
                    <a:pt x="275133" y="453110"/>
                  </a:cubicBezTo>
                  <a:lnTo>
                    <a:pt x="465363" y="375988"/>
                  </a:lnTo>
                  <a:cubicBezTo>
                    <a:pt x="467758" y="375019"/>
                    <a:pt x="469323" y="372693"/>
                    <a:pt x="469323" y="370110"/>
                  </a:cubicBezTo>
                  <a:lnTo>
                    <a:pt x="469323" y="125233"/>
                  </a:lnTo>
                  <a:cubicBezTo>
                    <a:pt x="469323" y="122651"/>
                    <a:pt x="467758" y="120326"/>
                    <a:pt x="465363" y="119355"/>
                  </a:cubicBezTo>
                  <a:lnTo>
                    <a:pt x="275133" y="42235"/>
                  </a:lnTo>
                  <a:close/>
                </a:path>
              </a:pathLst>
            </a:custGeom>
            <a:grpFill/>
            <a:ln w="25003"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Rectangle 29">
              <a:extLst>
                <a:ext uri="{FF2B5EF4-FFF2-40B4-BE49-F238E27FC236}">
                  <a16:creationId xmlns:a16="http://schemas.microsoft.com/office/drawing/2014/main" id="{269EC7D3-9EF8-1091-90F5-E85B24493E2E}"/>
                </a:ext>
              </a:extLst>
            </p:cNvPr>
            <p:cNvSpPr/>
            <p:nvPr/>
          </p:nvSpPr>
          <p:spPr>
            <a:xfrm>
              <a:off x="3233761" y="3842940"/>
              <a:ext cx="2650267" cy="1311640"/>
            </a:xfrm>
            <a:prstGeom prst="rect">
              <a:avLst/>
            </a:prstGeom>
            <a:grpFill/>
            <a:ln w="6350" cap="flat" cmpd="sng" algn="ctr">
              <a:noFill/>
              <a:prstDash val="solid"/>
              <a:headEnd type="none" w="med" len="med"/>
              <a:tailEnd type="none" w="med" len="med"/>
            </a:ln>
            <a:effectLst/>
          </p:spPr>
          <p:txBody>
            <a:bodyPr rot="0" spcFirstLastPara="0" vert="horz" wrap="square" lIns="182880" tIns="0" rIns="182880" bIns="3657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Specialized to render 2D and 3D objects</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Can perform operations in parallel, processing vectors of data simultaneously</a:t>
              </a:r>
            </a:p>
          </p:txBody>
        </p:sp>
      </p:grpSp>
      <p:grpSp>
        <p:nvGrpSpPr>
          <p:cNvPr id="20" name="Group 39">
            <a:extLst>
              <a:ext uri="{FF2B5EF4-FFF2-40B4-BE49-F238E27FC236}">
                <a16:creationId xmlns:a16="http://schemas.microsoft.com/office/drawing/2014/main" id="{9502450E-2ADA-4B1D-6252-0D8E242E3BC9}"/>
              </a:ext>
            </a:extLst>
          </p:cNvPr>
          <p:cNvGrpSpPr/>
          <p:nvPr/>
        </p:nvGrpSpPr>
        <p:grpSpPr>
          <a:xfrm>
            <a:off x="6126612" y="2751530"/>
            <a:ext cx="2791112" cy="3656245"/>
            <a:chOff x="6151937" y="1652183"/>
            <a:chExt cx="2650267" cy="4023360"/>
          </a:xfrm>
          <a:solidFill>
            <a:schemeClr val="accent1">
              <a:lumMod val="75000"/>
            </a:schemeClr>
          </a:solidFill>
        </p:grpSpPr>
        <p:sp>
          <p:nvSpPr>
            <p:cNvPr id="21" name="Rectangle: Rounded Corners 16">
              <a:extLst>
                <a:ext uri="{FF2B5EF4-FFF2-40B4-BE49-F238E27FC236}">
                  <a16:creationId xmlns:a16="http://schemas.microsoft.com/office/drawing/2014/main" id="{7AB4BD24-ECBE-563E-3861-2BE31FE03E8A}"/>
                </a:ext>
              </a:extLst>
            </p:cNvPr>
            <p:cNvSpPr/>
            <p:nvPr/>
          </p:nvSpPr>
          <p:spPr>
            <a:xfrm>
              <a:off x="6151937" y="1652183"/>
              <a:ext cx="2650267" cy="4023360"/>
            </a:xfrm>
            <a:prstGeom prst="roundRect">
              <a:avLst>
                <a:gd name="adj" fmla="val 4816"/>
              </a:avLst>
            </a:prstGeom>
            <a:grpFill/>
            <a:ln w="6350" cap="flat" cmpd="sng" algn="ctr">
              <a:noFill/>
              <a:prstDash val="solid"/>
              <a:headEnd type="none" w="med" len="med"/>
              <a:tailEnd type="none" w="med" len="med"/>
            </a:ln>
            <a:effectLst>
              <a:outerShdw blurRad="152400" dist="50800" dir="5400000" algn="t" rotWithShape="0">
                <a:prstClr val="black">
                  <a:alpha val="14000"/>
                </a:prstClr>
              </a:outerShdw>
            </a:effectLst>
          </p:spPr>
          <p:txBody>
            <a:bodyPr rot="0" spcFirstLastPara="0" vert="horz" wrap="square" lIns="182880" tIns="1097280" rIns="182880" bIns="3657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NPU</a:t>
              </a:r>
              <a:br>
                <a:rPr kumimoji="0" lang="en-US" sz="2400" b="0" i="0" u="none" strike="noStrike" kern="1200" cap="none" spc="0" normalizeH="0" baseline="0" noProof="0">
                  <a:ln>
                    <a:noFill/>
                  </a:ln>
                  <a:solidFill>
                    <a:srgbClr val="FFFFFF"/>
                  </a:solidFill>
                  <a:effectLst/>
                  <a:uLnTx/>
                  <a:uFillTx/>
                  <a:latin typeface="Segoe UI"/>
                  <a:ea typeface="+mn-ea"/>
                  <a:cs typeface="+mn-cs"/>
                </a:rPr>
              </a:br>
              <a:r>
                <a:rPr kumimoji="0" lang="en-US" sz="16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Neural Processing Unit</a:t>
              </a:r>
              <a:br>
                <a:rPr kumimoji="0" lang="en-US" sz="18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br>
              <a:endParaRPr kumimoji="0" lang="en-US" sz="18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Element of System on Chip (SoC)</a:t>
              </a:r>
              <a:endParaRPr kumimoji="0" lang="en-US" sz="1050" b="0" i="0" u="none" strike="noStrike" kern="1200" cap="none" spc="0" normalizeH="0" baseline="0" noProof="0">
                <a:ln>
                  <a:noFill/>
                </a:ln>
                <a:solidFill>
                  <a:srgbClr val="FFFFFF"/>
                </a:solidFill>
                <a:effectLst/>
                <a:uLnTx/>
                <a:uFillTx/>
                <a:latin typeface="Segoe UI"/>
                <a:ea typeface="+mn-ea"/>
                <a:cs typeface="+mn-cs"/>
              </a:endParaRPr>
            </a:p>
          </p:txBody>
        </p:sp>
        <p:sp>
          <p:nvSpPr>
            <p:cNvPr id="22" name="Graphic 17">
              <a:extLst>
                <a:ext uri="{FF2B5EF4-FFF2-40B4-BE49-F238E27FC236}">
                  <a16:creationId xmlns:a16="http://schemas.microsoft.com/office/drawing/2014/main" id="{9F4CB9AA-D583-F7DF-755A-212040A00A73}"/>
                </a:ext>
              </a:extLst>
            </p:cNvPr>
            <p:cNvSpPr/>
            <p:nvPr/>
          </p:nvSpPr>
          <p:spPr>
            <a:xfrm>
              <a:off x="6364358" y="1943011"/>
              <a:ext cx="570232" cy="570232"/>
            </a:xfrm>
            <a:custGeom>
              <a:avLst/>
              <a:gdLst>
                <a:gd name="connsiteX0" fmla="*/ 320250 w 570232"/>
                <a:gd name="connsiteY0" fmla="*/ 197429 h 570232"/>
                <a:gd name="connsiteX1" fmla="*/ 305417 w 570232"/>
                <a:gd name="connsiteY1" fmla="*/ 249479 h 570232"/>
                <a:gd name="connsiteX2" fmla="*/ 359913 w 570232"/>
                <a:gd name="connsiteY2" fmla="*/ 249478 h 570232"/>
                <a:gd name="connsiteX3" fmla="*/ 370865 w 570232"/>
                <a:gd name="connsiteY3" fmla="*/ 272860 h 570232"/>
                <a:gd name="connsiteX4" fmla="*/ 276121 w 570232"/>
                <a:gd name="connsiteY4" fmla="*/ 386554 h 570232"/>
                <a:gd name="connsiteX5" fmla="*/ 250273 w 570232"/>
                <a:gd name="connsiteY5" fmla="*/ 372708 h 570232"/>
                <a:gd name="connsiteX6" fmla="*/ 265710 w 570232"/>
                <a:gd name="connsiteY6" fmla="*/ 320756 h 570232"/>
                <a:gd name="connsiteX7" fmla="*/ 210231 w 570232"/>
                <a:gd name="connsiteY7" fmla="*/ 320756 h 570232"/>
                <a:gd name="connsiteX8" fmla="*/ 199298 w 570232"/>
                <a:gd name="connsiteY8" fmla="*/ 297352 h 570232"/>
                <a:gd name="connsiteX9" fmla="*/ 294372 w 570232"/>
                <a:gd name="connsiteY9" fmla="*/ 183721 h 570232"/>
                <a:gd name="connsiteX10" fmla="*/ 320250 w 570232"/>
                <a:gd name="connsiteY10" fmla="*/ 197429 h 570232"/>
                <a:gd name="connsiteX11" fmla="*/ 213837 w 570232"/>
                <a:gd name="connsiteY11" fmla="*/ 17820 h 570232"/>
                <a:gd name="connsiteX12" fmla="*/ 196018 w 570232"/>
                <a:gd name="connsiteY12" fmla="*/ 0 h 570232"/>
                <a:gd name="connsiteX13" fmla="*/ 178198 w 570232"/>
                <a:gd name="connsiteY13" fmla="*/ 17820 h 570232"/>
                <a:gd name="connsiteX14" fmla="*/ 178198 w 570232"/>
                <a:gd name="connsiteY14" fmla="*/ 71279 h 570232"/>
                <a:gd name="connsiteX15" fmla="*/ 160378 w 570232"/>
                <a:gd name="connsiteY15" fmla="*/ 71279 h 570232"/>
                <a:gd name="connsiteX16" fmla="*/ 71279 w 570232"/>
                <a:gd name="connsiteY16" fmla="*/ 160378 h 570232"/>
                <a:gd name="connsiteX17" fmla="*/ 71279 w 570232"/>
                <a:gd name="connsiteY17" fmla="*/ 178198 h 570232"/>
                <a:gd name="connsiteX18" fmla="*/ 17820 w 570232"/>
                <a:gd name="connsiteY18" fmla="*/ 178198 h 570232"/>
                <a:gd name="connsiteX19" fmla="*/ 0 w 570232"/>
                <a:gd name="connsiteY19" fmla="*/ 196018 h 570232"/>
                <a:gd name="connsiteX20" fmla="*/ 17820 w 570232"/>
                <a:gd name="connsiteY20" fmla="*/ 213837 h 570232"/>
                <a:gd name="connsiteX21" fmla="*/ 71279 w 570232"/>
                <a:gd name="connsiteY21" fmla="*/ 213837 h 570232"/>
                <a:gd name="connsiteX22" fmla="*/ 71279 w 570232"/>
                <a:gd name="connsiteY22" fmla="*/ 267297 h 570232"/>
                <a:gd name="connsiteX23" fmla="*/ 17820 w 570232"/>
                <a:gd name="connsiteY23" fmla="*/ 267297 h 570232"/>
                <a:gd name="connsiteX24" fmla="*/ 0 w 570232"/>
                <a:gd name="connsiteY24" fmla="*/ 285117 h 570232"/>
                <a:gd name="connsiteX25" fmla="*/ 17820 w 570232"/>
                <a:gd name="connsiteY25" fmla="*/ 302936 h 570232"/>
                <a:gd name="connsiteX26" fmla="*/ 71279 w 570232"/>
                <a:gd name="connsiteY26" fmla="*/ 302936 h 570232"/>
                <a:gd name="connsiteX27" fmla="*/ 71279 w 570232"/>
                <a:gd name="connsiteY27" fmla="*/ 356396 h 570232"/>
                <a:gd name="connsiteX28" fmla="*/ 17820 w 570232"/>
                <a:gd name="connsiteY28" fmla="*/ 356396 h 570232"/>
                <a:gd name="connsiteX29" fmla="*/ 0 w 570232"/>
                <a:gd name="connsiteY29" fmla="*/ 374215 h 570232"/>
                <a:gd name="connsiteX30" fmla="*/ 17820 w 570232"/>
                <a:gd name="connsiteY30" fmla="*/ 392035 h 570232"/>
                <a:gd name="connsiteX31" fmla="*/ 71279 w 570232"/>
                <a:gd name="connsiteY31" fmla="*/ 392035 h 570232"/>
                <a:gd name="connsiteX32" fmla="*/ 71279 w 570232"/>
                <a:gd name="connsiteY32" fmla="*/ 409855 h 570232"/>
                <a:gd name="connsiteX33" fmla="*/ 160378 w 570232"/>
                <a:gd name="connsiteY33" fmla="*/ 498954 h 570232"/>
                <a:gd name="connsiteX34" fmla="*/ 178198 w 570232"/>
                <a:gd name="connsiteY34" fmla="*/ 498954 h 570232"/>
                <a:gd name="connsiteX35" fmla="*/ 178198 w 570232"/>
                <a:gd name="connsiteY35" fmla="*/ 552413 h 570232"/>
                <a:gd name="connsiteX36" fmla="*/ 196018 w 570232"/>
                <a:gd name="connsiteY36" fmla="*/ 570233 h 570232"/>
                <a:gd name="connsiteX37" fmla="*/ 213837 w 570232"/>
                <a:gd name="connsiteY37" fmla="*/ 552413 h 570232"/>
                <a:gd name="connsiteX38" fmla="*/ 213837 w 570232"/>
                <a:gd name="connsiteY38" fmla="*/ 498954 h 570232"/>
                <a:gd name="connsiteX39" fmla="*/ 267297 w 570232"/>
                <a:gd name="connsiteY39" fmla="*/ 498954 h 570232"/>
                <a:gd name="connsiteX40" fmla="*/ 267297 w 570232"/>
                <a:gd name="connsiteY40" fmla="*/ 552413 h 570232"/>
                <a:gd name="connsiteX41" fmla="*/ 285117 w 570232"/>
                <a:gd name="connsiteY41" fmla="*/ 570233 h 570232"/>
                <a:gd name="connsiteX42" fmla="*/ 302936 w 570232"/>
                <a:gd name="connsiteY42" fmla="*/ 552413 h 570232"/>
                <a:gd name="connsiteX43" fmla="*/ 302936 w 570232"/>
                <a:gd name="connsiteY43" fmla="*/ 498954 h 570232"/>
                <a:gd name="connsiteX44" fmla="*/ 356396 w 570232"/>
                <a:gd name="connsiteY44" fmla="*/ 498954 h 570232"/>
                <a:gd name="connsiteX45" fmla="*/ 356396 w 570232"/>
                <a:gd name="connsiteY45" fmla="*/ 552413 h 570232"/>
                <a:gd name="connsiteX46" fmla="*/ 374215 w 570232"/>
                <a:gd name="connsiteY46" fmla="*/ 570233 h 570232"/>
                <a:gd name="connsiteX47" fmla="*/ 392035 w 570232"/>
                <a:gd name="connsiteY47" fmla="*/ 552413 h 570232"/>
                <a:gd name="connsiteX48" fmla="*/ 392035 w 570232"/>
                <a:gd name="connsiteY48" fmla="*/ 498954 h 570232"/>
                <a:gd name="connsiteX49" fmla="*/ 409855 w 570232"/>
                <a:gd name="connsiteY49" fmla="*/ 498954 h 570232"/>
                <a:gd name="connsiteX50" fmla="*/ 498954 w 570232"/>
                <a:gd name="connsiteY50" fmla="*/ 409855 h 570232"/>
                <a:gd name="connsiteX51" fmla="*/ 498954 w 570232"/>
                <a:gd name="connsiteY51" fmla="*/ 392035 h 570232"/>
                <a:gd name="connsiteX52" fmla="*/ 552413 w 570232"/>
                <a:gd name="connsiteY52" fmla="*/ 392035 h 570232"/>
                <a:gd name="connsiteX53" fmla="*/ 570233 w 570232"/>
                <a:gd name="connsiteY53" fmla="*/ 374215 h 570232"/>
                <a:gd name="connsiteX54" fmla="*/ 552413 w 570232"/>
                <a:gd name="connsiteY54" fmla="*/ 356396 h 570232"/>
                <a:gd name="connsiteX55" fmla="*/ 498954 w 570232"/>
                <a:gd name="connsiteY55" fmla="*/ 356396 h 570232"/>
                <a:gd name="connsiteX56" fmla="*/ 498954 w 570232"/>
                <a:gd name="connsiteY56" fmla="*/ 302936 h 570232"/>
                <a:gd name="connsiteX57" fmla="*/ 552413 w 570232"/>
                <a:gd name="connsiteY57" fmla="*/ 302936 h 570232"/>
                <a:gd name="connsiteX58" fmla="*/ 570233 w 570232"/>
                <a:gd name="connsiteY58" fmla="*/ 285117 h 570232"/>
                <a:gd name="connsiteX59" fmla="*/ 552413 w 570232"/>
                <a:gd name="connsiteY59" fmla="*/ 267297 h 570232"/>
                <a:gd name="connsiteX60" fmla="*/ 498954 w 570232"/>
                <a:gd name="connsiteY60" fmla="*/ 267297 h 570232"/>
                <a:gd name="connsiteX61" fmla="*/ 498954 w 570232"/>
                <a:gd name="connsiteY61" fmla="*/ 213837 h 570232"/>
                <a:gd name="connsiteX62" fmla="*/ 552413 w 570232"/>
                <a:gd name="connsiteY62" fmla="*/ 213837 h 570232"/>
                <a:gd name="connsiteX63" fmla="*/ 570233 w 570232"/>
                <a:gd name="connsiteY63" fmla="*/ 196018 h 570232"/>
                <a:gd name="connsiteX64" fmla="*/ 552413 w 570232"/>
                <a:gd name="connsiteY64" fmla="*/ 178198 h 570232"/>
                <a:gd name="connsiteX65" fmla="*/ 498954 w 570232"/>
                <a:gd name="connsiteY65" fmla="*/ 178198 h 570232"/>
                <a:gd name="connsiteX66" fmla="*/ 498954 w 570232"/>
                <a:gd name="connsiteY66" fmla="*/ 160378 h 570232"/>
                <a:gd name="connsiteX67" fmla="*/ 409855 w 570232"/>
                <a:gd name="connsiteY67" fmla="*/ 71279 h 570232"/>
                <a:gd name="connsiteX68" fmla="*/ 392035 w 570232"/>
                <a:gd name="connsiteY68" fmla="*/ 71279 h 570232"/>
                <a:gd name="connsiteX69" fmla="*/ 392035 w 570232"/>
                <a:gd name="connsiteY69" fmla="*/ 17820 h 570232"/>
                <a:gd name="connsiteX70" fmla="*/ 374215 w 570232"/>
                <a:gd name="connsiteY70" fmla="*/ 0 h 570232"/>
                <a:gd name="connsiteX71" fmla="*/ 356396 w 570232"/>
                <a:gd name="connsiteY71" fmla="*/ 17820 h 570232"/>
                <a:gd name="connsiteX72" fmla="*/ 356396 w 570232"/>
                <a:gd name="connsiteY72" fmla="*/ 71279 h 570232"/>
                <a:gd name="connsiteX73" fmla="*/ 302936 w 570232"/>
                <a:gd name="connsiteY73" fmla="*/ 71279 h 570232"/>
                <a:gd name="connsiteX74" fmla="*/ 302936 w 570232"/>
                <a:gd name="connsiteY74" fmla="*/ 17820 h 570232"/>
                <a:gd name="connsiteX75" fmla="*/ 285117 w 570232"/>
                <a:gd name="connsiteY75" fmla="*/ 0 h 570232"/>
                <a:gd name="connsiteX76" fmla="*/ 267297 w 570232"/>
                <a:gd name="connsiteY76" fmla="*/ 17820 h 570232"/>
                <a:gd name="connsiteX77" fmla="*/ 267297 w 570232"/>
                <a:gd name="connsiteY77" fmla="*/ 71279 h 570232"/>
                <a:gd name="connsiteX78" fmla="*/ 213837 w 570232"/>
                <a:gd name="connsiteY78" fmla="*/ 71279 h 570232"/>
                <a:gd name="connsiteX79" fmla="*/ 213837 w 570232"/>
                <a:gd name="connsiteY79" fmla="*/ 17820 h 570232"/>
                <a:gd name="connsiteX80" fmla="*/ 409855 w 570232"/>
                <a:gd name="connsiteY80" fmla="*/ 106919 h 570232"/>
                <a:gd name="connsiteX81" fmla="*/ 463314 w 570232"/>
                <a:gd name="connsiteY81" fmla="*/ 160378 h 570232"/>
                <a:gd name="connsiteX82" fmla="*/ 463314 w 570232"/>
                <a:gd name="connsiteY82" fmla="*/ 409855 h 570232"/>
                <a:gd name="connsiteX83" fmla="*/ 409855 w 570232"/>
                <a:gd name="connsiteY83" fmla="*/ 463314 h 570232"/>
                <a:gd name="connsiteX84" fmla="*/ 160378 w 570232"/>
                <a:gd name="connsiteY84" fmla="*/ 463314 h 570232"/>
                <a:gd name="connsiteX85" fmla="*/ 106919 w 570232"/>
                <a:gd name="connsiteY85" fmla="*/ 409855 h 570232"/>
                <a:gd name="connsiteX86" fmla="*/ 106919 w 570232"/>
                <a:gd name="connsiteY86" fmla="*/ 160378 h 570232"/>
                <a:gd name="connsiteX87" fmla="*/ 160378 w 570232"/>
                <a:gd name="connsiteY87" fmla="*/ 106919 h 570232"/>
                <a:gd name="connsiteX88" fmla="*/ 409855 w 570232"/>
                <a:gd name="connsiteY88" fmla="*/ 106919 h 57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70232" h="570232">
                  <a:moveTo>
                    <a:pt x="320250" y="197429"/>
                  </a:moveTo>
                  <a:lnTo>
                    <a:pt x="305417" y="249479"/>
                  </a:lnTo>
                  <a:lnTo>
                    <a:pt x="359913" y="249478"/>
                  </a:lnTo>
                  <a:cubicBezTo>
                    <a:pt x="371999" y="249477"/>
                    <a:pt x="378603" y="263575"/>
                    <a:pt x="370865" y="272860"/>
                  </a:cubicBezTo>
                  <a:lnTo>
                    <a:pt x="276121" y="386554"/>
                  </a:lnTo>
                  <a:cubicBezTo>
                    <a:pt x="265706" y="399053"/>
                    <a:pt x="245640" y="388300"/>
                    <a:pt x="250273" y="372708"/>
                  </a:cubicBezTo>
                  <a:lnTo>
                    <a:pt x="265710" y="320756"/>
                  </a:lnTo>
                  <a:lnTo>
                    <a:pt x="210231" y="320756"/>
                  </a:lnTo>
                  <a:cubicBezTo>
                    <a:pt x="198131" y="320756"/>
                    <a:pt x="191533" y="306632"/>
                    <a:pt x="199298" y="297352"/>
                  </a:cubicBezTo>
                  <a:lnTo>
                    <a:pt x="294372" y="183721"/>
                  </a:lnTo>
                  <a:cubicBezTo>
                    <a:pt x="304743" y="171327"/>
                    <a:pt x="324676" y="181887"/>
                    <a:pt x="320250" y="197429"/>
                  </a:cubicBezTo>
                  <a:close/>
                  <a:moveTo>
                    <a:pt x="213837" y="17820"/>
                  </a:moveTo>
                  <a:cubicBezTo>
                    <a:pt x="213837" y="7978"/>
                    <a:pt x="205859" y="0"/>
                    <a:pt x="196018" y="0"/>
                  </a:cubicBezTo>
                  <a:cubicBezTo>
                    <a:pt x="186176" y="0"/>
                    <a:pt x="178198" y="7978"/>
                    <a:pt x="178198" y="17820"/>
                  </a:cubicBezTo>
                  <a:lnTo>
                    <a:pt x="178198" y="71279"/>
                  </a:lnTo>
                  <a:lnTo>
                    <a:pt x="160378" y="71279"/>
                  </a:lnTo>
                  <a:cubicBezTo>
                    <a:pt x="111170" y="71279"/>
                    <a:pt x="71279" y="111170"/>
                    <a:pt x="71279" y="160378"/>
                  </a:cubicBezTo>
                  <a:lnTo>
                    <a:pt x="71279" y="178198"/>
                  </a:lnTo>
                  <a:lnTo>
                    <a:pt x="17820" y="178198"/>
                  </a:lnTo>
                  <a:cubicBezTo>
                    <a:pt x="7978" y="178198"/>
                    <a:pt x="0" y="186176"/>
                    <a:pt x="0" y="196018"/>
                  </a:cubicBezTo>
                  <a:cubicBezTo>
                    <a:pt x="0" y="205859"/>
                    <a:pt x="7978" y="213837"/>
                    <a:pt x="17820" y="213837"/>
                  </a:cubicBezTo>
                  <a:lnTo>
                    <a:pt x="71279" y="213837"/>
                  </a:lnTo>
                  <a:lnTo>
                    <a:pt x="71279" y="267297"/>
                  </a:lnTo>
                  <a:lnTo>
                    <a:pt x="17820" y="267297"/>
                  </a:lnTo>
                  <a:cubicBezTo>
                    <a:pt x="7978" y="267297"/>
                    <a:pt x="0" y="275275"/>
                    <a:pt x="0" y="285117"/>
                  </a:cubicBezTo>
                  <a:cubicBezTo>
                    <a:pt x="0" y="294957"/>
                    <a:pt x="7978" y="302936"/>
                    <a:pt x="17820" y="302936"/>
                  </a:cubicBezTo>
                  <a:lnTo>
                    <a:pt x="71279" y="302936"/>
                  </a:lnTo>
                  <a:lnTo>
                    <a:pt x="71279" y="356396"/>
                  </a:lnTo>
                  <a:lnTo>
                    <a:pt x="17820" y="356396"/>
                  </a:lnTo>
                  <a:cubicBezTo>
                    <a:pt x="7978" y="356396"/>
                    <a:pt x="0" y="364375"/>
                    <a:pt x="0" y="374215"/>
                  </a:cubicBezTo>
                  <a:cubicBezTo>
                    <a:pt x="0" y="384055"/>
                    <a:pt x="7978" y="392035"/>
                    <a:pt x="17820" y="392035"/>
                  </a:cubicBezTo>
                  <a:lnTo>
                    <a:pt x="71279" y="392035"/>
                  </a:lnTo>
                  <a:lnTo>
                    <a:pt x="71279" y="409855"/>
                  </a:lnTo>
                  <a:cubicBezTo>
                    <a:pt x="71279" y="459063"/>
                    <a:pt x="111170" y="498954"/>
                    <a:pt x="160378" y="498954"/>
                  </a:cubicBezTo>
                  <a:lnTo>
                    <a:pt x="178198" y="498954"/>
                  </a:lnTo>
                  <a:lnTo>
                    <a:pt x="178198" y="552413"/>
                  </a:lnTo>
                  <a:cubicBezTo>
                    <a:pt x="178198" y="562253"/>
                    <a:pt x="186176" y="570233"/>
                    <a:pt x="196018" y="570233"/>
                  </a:cubicBezTo>
                  <a:cubicBezTo>
                    <a:pt x="205859" y="570233"/>
                    <a:pt x="213837" y="562253"/>
                    <a:pt x="213837" y="552413"/>
                  </a:cubicBezTo>
                  <a:lnTo>
                    <a:pt x="213837" y="498954"/>
                  </a:lnTo>
                  <a:lnTo>
                    <a:pt x="267297" y="498954"/>
                  </a:lnTo>
                  <a:lnTo>
                    <a:pt x="267297" y="552413"/>
                  </a:lnTo>
                  <a:cubicBezTo>
                    <a:pt x="267297" y="562253"/>
                    <a:pt x="275275" y="570233"/>
                    <a:pt x="285117" y="570233"/>
                  </a:cubicBezTo>
                  <a:cubicBezTo>
                    <a:pt x="294957" y="570233"/>
                    <a:pt x="302936" y="562253"/>
                    <a:pt x="302936" y="552413"/>
                  </a:cubicBezTo>
                  <a:lnTo>
                    <a:pt x="302936" y="498954"/>
                  </a:lnTo>
                  <a:lnTo>
                    <a:pt x="356396" y="498954"/>
                  </a:lnTo>
                  <a:lnTo>
                    <a:pt x="356396" y="552413"/>
                  </a:lnTo>
                  <a:cubicBezTo>
                    <a:pt x="356396" y="562253"/>
                    <a:pt x="364375" y="570233"/>
                    <a:pt x="374215" y="570233"/>
                  </a:cubicBezTo>
                  <a:cubicBezTo>
                    <a:pt x="384055" y="570233"/>
                    <a:pt x="392035" y="562253"/>
                    <a:pt x="392035" y="552413"/>
                  </a:cubicBezTo>
                  <a:lnTo>
                    <a:pt x="392035" y="498954"/>
                  </a:lnTo>
                  <a:lnTo>
                    <a:pt x="409855" y="498954"/>
                  </a:lnTo>
                  <a:cubicBezTo>
                    <a:pt x="459063" y="498954"/>
                    <a:pt x="498954" y="459063"/>
                    <a:pt x="498954" y="409855"/>
                  </a:cubicBezTo>
                  <a:lnTo>
                    <a:pt x="498954" y="392035"/>
                  </a:lnTo>
                  <a:lnTo>
                    <a:pt x="552413" y="392035"/>
                  </a:lnTo>
                  <a:cubicBezTo>
                    <a:pt x="562253" y="392035"/>
                    <a:pt x="570233" y="384055"/>
                    <a:pt x="570233" y="374215"/>
                  </a:cubicBezTo>
                  <a:cubicBezTo>
                    <a:pt x="570233" y="364375"/>
                    <a:pt x="562253" y="356396"/>
                    <a:pt x="552413" y="356396"/>
                  </a:cubicBezTo>
                  <a:lnTo>
                    <a:pt x="498954" y="356396"/>
                  </a:lnTo>
                  <a:lnTo>
                    <a:pt x="498954" y="302936"/>
                  </a:lnTo>
                  <a:lnTo>
                    <a:pt x="552413" y="302936"/>
                  </a:lnTo>
                  <a:cubicBezTo>
                    <a:pt x="562253" y="302936"/>
                    <a:pt x="570233" y="294957"/>
                    <a:pt x="570233" y="285117"/>
                  </a:cubicBezTo>
                  <a:cubicBezTo>
                    <a:pt x="570233" y="275275"/>
                    <a:pt x="562253" y="267297"/>
                    <a:pt x="552413" y="267297"/>
                  </a:cubicBezTo>
                  <a:lnTo>
                    <a:pt x="498954" y="267297"/>
                  </a:lnTo>
                  <a:lnTo>
                    <a:pt x="498954" y="213837"/>
                  </a:lnTo>
                  <a:lnTo>
                    <a:pt x="552413" y="213837"/>
                  </a:lnTo>
                  <a:cubicBezTo>
                    <a:pt x="562253" y="213837"/>
                    <a:pt x="570233" y="205859"/>
                    <a:pt x="570233" y="196018"/>
                  </a:cubicBezTo>
                  <a:cubicBezTo>
                    <a:pt x="570233" y="186176"/>
                    <a:pt x="562253" y="178198"/>
                    <a:pt x="552413" y="178198"/>
                  </a:cubicBezTo>
                  <a:lnTo>
                    <a:pt x="498954" y="178198"/>
                  </a:lnTo>
                  <a:lnTo>
                    <a:pt x="498954" y="160378"/>
                  </a:lnTo>
                  <a:cubicBezTo>
                    <a:pt x="498954" y="111170"/>
                    <a:pt x="459063" y="71279"/>
                    <a:pt x="409855" y="71279"/>
                  </a:cubicBezTo>
                  <a:lnTo>
                    <a:pt x="392035" y="71279"/>
                  </a:lnTo>
                  <a:lnTo>
                    <a:pt x="392035" y="17820"/>
                  </a:lnTo>
                  <a:cubicBezTo>
                    <a:pt x="392035" y="7978"/>
                    <a:pt x="384055" y="0"/>
                    <a:pt x="374215" y="0"/>
                  </a:cubicBezTo>
                  <a:cubicBezTo>
                    <a:pt x="364375" y="0"/>
                    <a:pt x="356396" y="7978"/>
                    <a:pt x="356396" y="17820"/>
                  </a:cubicBezTo>
                  <a:lnTo>
                    <a:pt x="356396" y="71279"/>
                  </a:lnTo>
                  <a:lnTo>
                    <a:pt x="302936" y="71279"/>
                  </a:lnTo>
                  <a:lnTo>
                    <a:pt x="302936" y="17820"/>
                  </a:lnTo>
                  <a:cubicBezTo>
                    <a:pt x="302936" y="7978"/>
                    <a:pt x="294957" y="0"/>
                    <a:pt x="285117" y="0"/>
                  </a:cubicBezTo>
                  <a:cubicBezTo>
                    <a:pt x="275275" y="0"/>
                    <a:pt x="267297" y="7978"/>
                    <a:pt x="267297" y="17820"/>
                  </a:cubicBezTo>
                  <a:lnTo>
                    <a:pt x="267297" y="71279"/>
                  </a:lnTo>
                  <a:lnTo>
                    <a:pt x="213837" y="71279"/>
                  </a:lnTo>
                  <a:lnTo>
                    <a:pt x="213837" y="17820"/>
                  </a:lnTo>
                  <a:close/>
                  <a:moveTo>
                    <a:pt x="409855" y="106919"/>
                  </a:moveTo>
                  <a:cubicBezTo>
                    <a:pt x="439379" y="106919"/>
                    <a:pt x="463314" y="130853"/>
                    <a:pt x="463314" y="160378"/>
                  </a:cubicBezTo>
                  <a:lnTo>
                    <a:pt x="463314" y="409855"/>
                  </a:lnTo>
                  <a:cubicBezTo>
                    <a:pt x="463314" y="439379"/>
                    <a:pt x="439379" y="463314"/>
                    <a:pt x="409855" y="463314"/>
                  </a:cubicBezTo>
                  <a:lnTo>
                    <a:pt x="160378" y="463314"/>
                  </a:lnTo>
                  <a:cubicBezTo>
                    <a:pt x="130853" y="463314"/>
                    <a:pt x="106919" y="439379"/>
                    <a:pt x="106919" y="409855"/>
                  </a:cubicBezTo>
                  <a:lnTo>
                    <a:pt x="106919" y="160378"/>
                  </a:lnTo>
                  <a:cubicBezTo>
                    <a:pt x="106919" y="130853"/>
                    <a:pt x="130853" y="106919"/>
                    <a:pt x="160378" y="106919"/>
                  </a:cubicBezTo>
                  <a:lnTo>
                    <a:pt x="409855" y="106919"/>
                  </a:lnTo>
                  <a:close/>
                </a:path>
              </a:pathLst>
            </a:custGeom>
            <a:grpFill/>
            <a:ln w="3000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30">
              <a:extLst>
                <a:ext uri="{FF2B5EF4-FFF2-40B4-BE49-F238E27FC236}">
                  <a16:creationId xmlns:a16="http://schemas.microsoft.com/office/drawing/2014/main" id="{875186C0-DFA4-D46D-2D54-CFAB182E8234}"/>
                </a:ext>
              </a:extLst>
            </p:cNvPr>
            <p:cNvSpPr/>
            <p:nvPr/>
          </p:nvSpPr>
          <p:spPr>
            <a:xfrm>
              <a:off x="6151937" y="3919930"/>
              <a:ext cx="2650267" cy="1515669"/>
            </a:xfrm>
            <a:prstGeom prst="rect">
              <a:avLst/>
            </a:prstGeom>
            <a:grpFill/>
            <a:ln w="6350" cap="flat" cmpd="sng" algn="ctr">
              <a:noFill/>
              <a:prstDash val="solid"/>
              <a:headEnd type="none" w="med" len="med"/>
              <a:tailEnd type="none" w="med" len="med"/>
            </a:ln>
            <a:effectLst/>
          </p:spPr>
          <p:txBody>
            <a:bodyPr rot="0" spcFirstLastPara="0" vert="horz" wrap="square" lIns="182880" tIns="0" rIns="182880" bIns="3657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Specific architecture for deep learning</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Integrated as an element of the SoC</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Hardwired matrix without need for memory access</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Trained specifics, Inference operations</a:t>
              </a:r>
              <a:endParaRPr kumimoji="0" lang="en-US" sz="105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40">
            <a:extLst>
              <a:ext uri="{FF2B5EF4-FFF2-40B4-BE49-F238E27FC236}">
                <a16:creationId xmlns:a16="http://schemas.microsoft.com/office/drawing/2014/main" id="{E17A53D4-FD64-FBF0-8E48-07F53060831F}"/>
              </a:ext>
            </a:extLst>
          </p:cNvPr>
          <p:cNvGrpSpPr/>
          <p:nvPr/>
        </p:nvGrpSpPr>
        <p:grpSpPr>
          <a:xfrm>
            <a:off x="8949087" y="2751529"/>
            <a:ext cx="2787620" cy="3656245"/>
            <a:chOff x="8914075" y="1652183"/>
            <a:chExt cx="2650268" cy="4023360"/>
          </a:xfrm>
          <a:solidFill>
            <a:schemeClr val="accent1">
              <a:lumMod val="75000"/>
            </a:schemeClr>
          </a:solidFill>
        </p:grpSpPr>
        <p:sp>
          <p:nvSpPr>
            <p:cNvPr id="25" name="Rectangle: Rounded Corners 26">
              <a:extLst>
                <a:ext uri="{FF2B5EF4-FFF2-40B4-BE49-F238E27FC236}">
                  <a16:creationId xmlns:a16="http://schemas.microsoft.com/office/drawing/2014/main" id="{C44E687A-1901-6B88-4756-254189FFF4FE}"/>
                </a:ext>
              </a:extLst>
            </p:cNvPr>
            <p:cNvSpPr/>
            <p:nvPr/>
          </p:nvSpPr>
          <p:spPr>
            <a:xfrm>
              <a:off x="8914075" y="1652183"/>
              <a:ext cx="2650268" cy="4023360"/>
            </a:xfrm>
            <a:prstGeom prst="roundRect">
              <a:avLst>
                <a:gd name="adj" fmla="val 4816"/>
              </a:avLst>
            </a:prstGeom>
            <a:grpFill/>
            <a:ln w="6350" cap="flat" cmpd="sng" algn="ctr">
              <a:noFill/>
              <a:prstDash val="solid"/>
              <a:headEnd type="none" w="med" len="med"/>
              <a:tailEnd type="none" w="med" len="med"/>
            </a:ln>
            <a:effectLst>
              <a:outerShdw blurRad="152400" dist="50800" dir="5400000" algn="t" rotWithShape="0">
                <a:prstClr val="black">
                  <a:alpha val="14000"/>
                </a:prstClr>
              </a:outerShdw>
            </a:effectLst>
          </p:spPr>
          <p:txBody>
            <a:bodyPr rot="0" spcFirstLastPara="0" vert="horz" wrap="square" lIns="182880" tIns="1097280" rIns="182880" bIns="3657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TOPS</a:t>
              </a:r>
              <a:br>
                <a:rPr kumimoji="0" lang="en-US" sz="2400" b="0" i="0" u="none" strike="noStrike" kern="1200" cap="none" spc="0" normalizeH="0" baseline="0" noProof="0">
                  <a:ln>
                    <a:noFill/>
                  </a:ln>
                  <a:solidFill>
                    <a:srgbClr val="FFFFFF"/>
                  </a:solidFill>
                  <a:effectLst/>
                  <a:uLnTx/>
                  <a:uFillTx/>
                  <a:latin typeface="Segoe UI"/>
                  <a:ea typeface="+mn-ea"/>
                  <a:cs typeface="+mn-cs"/>
                </a:rPr>
              </a:br>
              <a:r>
                <a:rPr kumimoji="0" lang="en-US" sz="16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Trillions of Operations Per Second</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Rectangle 31">
              <a:extLst>
                <a:ext uri="{FF2B5EF4-FFF2-40B4-BE49-F238E27FC236}">
                  <a16:creationId xmlns:a16="http://schemas.microsoft.com/office/drawing/2014/main" id="{9345BF70-0E83-3ABC-4246-EF22361E4D04}"/>
                </a:ext>
              </a:extLst>
            </p:cNvPr>
            <p:cNvSpPr/>
            <p:nvPr/>
          </p:nvSpPr>
          <p:spPr>
            <a:xfrm>
              <a:off x="8914075" y="3919931"/>
              <a:ext cx="2650268" cy="1311640"/>
            </a:xfrm>
            <a:prstGeom prst="rect">
              <a:avLst/>
            </a:prstGeom>
            <a:grpFill/>
            <a:ln w="6350" cap="flat" cmpd="sng" algn="ctr">
              <a:noFill/>
              <a:prstDash val="solid"/>
              <a:headEnd type="none" w="med" len="med"/>
              <a:tailEnd type="none" w="med" len="med"/>
            </a:ln>
            <a:effectLst/>
          </p:spPr>
          <p:txBody>
            <a:bodyPr rot="0" spcFirstLastPara="0" vert="horz" wrap="square" lIns="182880" tIns="0" rIns="182880" bIns="3657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A measure of the total maximum achievable throughput for an NPU.</a:t>
              </a:r>
            </a:p>
          </p:txBody>
        </p:sp>
        <p:pic>
          <p:nvPicPr>
            <p:cNvPr id="27" name="Graphic 35">
              <a:extLst>
                <a:ext uri="{FF2B5EF4-FFF2-40B4-BE49-F238E27FC236}">
                  <a16:creationId xmlns:a16="http://schemas.microsoft.com/office/drawing/2014/main" id="{21A79F1F-5DE6-E17A-F742-916371DF3576}"/>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l="9283" t="9283" r="9283" b="9283"/>
            <a:stretch/>
          </p:blipFill>
          <p:spPr>
            <a:xfrm>
              <a:off x="9148845" y="1966096"/>
              <a:ext cx="570231" cy="570231"/>
            </a:xfrm>
            <a:prstGeom prst="rect">
              <a:avLst/>
            </a:prstGeom>
          </p:spPr>
        </p:pic>
      </p:grpSp>
    </p:spTree>
    <p:extLst>
      <p:ext uri="{BB962C8B-B14F-4D97-AF65-F5344CB8AC3E}">
        <p14:creationId xmlns:p14="http://schemas.microsoft.com/office/powerpoint/2010/main" val="279215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1162951" y="0"/>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6"/>
          <a:srcRect l="30250"/>
          <a:stretch/>
        </p:blipFill>
        <p:spPr>
          <a:xfrm>
            <a:off x="11220859" y="2709"/>
            <a:ext cx="971141" cy="6855291"/>
          </a:xfrm>
          <a:prstGeom prst="rect">
            <a:avLst/>
          </a:prstGeom>
        </p:spPr>
      </p:pic>
      <p:pic>
        <p:nvPicPr>
          <p:cNvPr id="6" name="WIN24_BUD_COMM_Sizzle_Full_16x9">
            <a:hlinkClick r:id="" action="ppaction://media"/>
            <a:extLst>
              <a:ext uri="{FF2B5EF4-FFF2-40B4-BE49-F238E27FC236}">
                <a16:creationId xmlns:a16="http://schemas.microsoft.com/office/drawing/2014/main" id="{522D7EA3-367E-8DF2-FC41-8238C450B76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2561" y="1507256"/>
            <a:ext cx="6989978" cy="3931863"/>
          </a:xfrm>
          <a:prstGeom prst="rect">
            <a:avLst/>
          </a:prstGeom>
        </p:spPr>
      </p:pic>
      <p:sp>
        <p:nvSpPr>
          <p:cNvPr id="7" name="Title 6">
            <a:extLst>
              <a:ext uri="{FF2B5EF4-FFF2-40B4-BE49-F238E27FC236}">
                <a16:creationId xmlns:a16="http://schemas.microsoft.com/office/drawing/2014/main" id="{D74B4460-F779-AA48-3B0F-F0430BFB2934}"/>
              </a:ext>
            </a:extLst>
          </p:cNvPr>
          <p:cNvSpPr txBox="1">
            <a:spLocks/>
          </p:cNvSpPr>
          <p:nvPr/>
        </p:nvSpPr>
        <p:spPr>
          <a:xfrm>
            <a:off x="253212" y="791675"/>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PCs</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8" name="Title 13">
            <a:extLst>
              <a:ext uri="{FF2B5EF4-FFF2-40B4-BE49-F238E27FC236}">
                <a16:creationId xmlns:a16="http://schemas.microsoft.com/office/drawing/2014/main" id="{69341F00-353E-9D14-BB68-E912CC6E0C51}"/>
              </a:ext>
            </a:extLst>
          </p:cNvPr>
          <p:cNvSpPr txBox="1">
            <a:spLocks/>
          </p:cNvSpPr>
          <p:nvPr/>
        </p:nvSpPr>
        <p:spPr>
          <a:xfrm>
            <a:off x="7262201" y="2134577"/>
            <a:ext cx="3766848" cy="543675"/>
          </a:xfrm>
          <a:prstGeom prst="rect">
            <a:avLst/>
          </a:prstGeom>
          <a:noFill/>
        </p:spPr>
        <p:txBody>
          <a:bodyPr wrap="square" rtlCol="0">
            <a:spAutoFit/>
          </a:bodyPr>
          <a:lstStyle>
            <a:defPPr>
              <a:defRPr lang="en-US"/>
            </a:defPPr>
            <a:lvl1pPr defTabSz="914400">
              <a:lnSpc>
                <a:spcPct val="88000"/>
              </a:lnSpc>
              <a:defRPr sz="4800" spc="-100">
                <a:gradFill flip="none" rotWithShape="1">
                  <a:gsLst>
                    <a:gs pos="0">
                      <a:srgbClr val="F0BDB6"/>
                    </a:gs>
                    <a:gs pos="44000">
                      <a:srgbClr val="4C6679"/>
                    </a:gs>
                    <a:gs pos="65000">
                      <a:srgbClr val="0A1E2C"/>
                    </a:gs>
                    <a:gs pos="100000">
                      <a:srgbClr val="92C2E2"/>
                    </a:gs>
                  </a:gsLst>
                  <a:lin ang="1200000" scaled="0"/>
                  <a:tileRect/>
                </a:gradFill>
                <a:latin typeface="Segoe Sans Display" pitchFamily="2" charset="0"/>
                <a:cs typeface="Segoe Sans Display" pitchFamily="2"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761970" rtl="0" eaLnBrk="1" fontAlgn="auto" latinLnBrk="0" hangingPunct="1">
              <a:lnSpc>
                <a:spcPct val="88000"/>
              </a:lnSpc>
              <a:spcBef>
                <a:spcPts val="0"/>
              </a:spcBef>
              <a:spcAft>
                <a:spcPts val="0"/>
              </a:spcAft>
              <a:buClrTx/>
              <a:buSzTx/>
              <a:buFontTx/>
              <a:buNone/>
              <a:tabLst/>
              <a:defRPr/>
            </a:pPr>
            <a:r>
              <a:rPr kumimoji="0" lang="en-US" sz="3333" b="0" i="0" u="none" strike="noStrike" kern="1200" cap="none" spc="-83" normalizeH="0" baseline="0" noProof="0">
                <a:ln>
                  <a:noFill/>
                </a:ln>
                <a:solidFill>
                  <a:srgbClr val="FFFFFF"/>
                </a:solidFill>
                <a:effectLst/>
                <a:uLnTx/>
                <a:uFillTx/>
                <a:latin typeface="Arial"/>
                <a:ea typeface="+mn-ea"/>
                <a:cs typeface="Segoe Sans Display" pitchFamily="2" charset="0"/>
              </a:rPr>
              <a:t>A new AI era of PCs</a:t>
            </a:r>
          </a:p>
        </p:txBody>
      </p:sp>
      <p:sp>
        <p:nvSpPr>
          <p:cNvPr id="9" name="Title 13">
            <a:extLst>
              <a:ext uri="{FF2B5EF4-FFF2-40B4-BE49-F238E27FC236}">
                <a16:creationId xmlns:a16="http://schemas.microsoft.com/office/drawing/2014/main" id="{52CB2012-1332-88D3-91BB-5F3A111BBA5A}"/>
              </a:ext>
            </a:extLst>
          </p:cNvPr>
          <p:cNvSpPr txBox="1">
            <a:spLocks/>
          </p:cNvSpPr>
          <p:nvPr/>
        </p:nvSpPr>
        <p:spPr>
          <a:xfrm>
            <a:off x="7262200" y="3088466"/>
            <a:ext cx="3476683" cy="769441"/>
          </a:xfrm>
          <a:prstGeom prst="rect">
            <a:avLst/>
          </a:prstGeom>
          <a:noFill/>
        </p:spPr>
        <p:txBody>
          <a:bodyPr wrap="square" lIns="76200" tIns="38100" rIns="76200" bIns="38100" rtlCol="0" anchor="t">
            <a:spAutoFit/>
          </a:bodyPr>
          <a:lstStyle>
            <a:defPPr>
              <a:defRPr lang="en-US"/>
            </a:defPPr>
            <a:lvl1pPr lvl="0">
              <a:defRPr sz="1200" spc="-10">
                <a:solidFill>
                  <a:srgbClr val="21334D"/>
                </a:solidFill>
                <a:latin typeface="Segoe Sans Display" pitchFamily="2" charset="0"/>
                <a:cs typeface="Segoe Sans Display" pitchFamily="2" charset="0"/>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8" normalizeH="0" baseline="0" noProof="0">
                <a:ln>
                  <a:noFill/>
                </a:ln>
                <a:solidFill>
                  <a:srgbClr val="FFFFFF"/>
                </a:solidFill>
                <a:effectLst/>
                <a:uLnTx/>
                <a:uFillTx/>
                <a:latin typeface="Arial"/>
                <a:ea typeface="Times New Roman" panose="02020603050405020304" pitchFamily="18" charset="0"/>
                <a:cs typeface="Segoe Sans Display" pitchFamily="2" charset="0"/>
              </a:rPr>
              <a:t>With 45 TOPs NPUs to power new AI experiences and incredible performance.</a:t>
            </a:r>
          </a:p>
        </p:txBody>
      </p:sp>
    </p:spTree>
    <p:extLst>
      <p:ext uri="{BB962C8B-B14F-4D97-AF65-F5344CB8AC3E}">
        <p14:creationId xmlns:p14="http://schemas.microsoft.com/office/powerpoint/2010/main" val="33725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p:cTn id="12" fill="remove"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6DE746A-B921-16F0-563C-352BF9CE25C9}"/>
              </a:ext>
            </a:extLst>
          </p:cNvPr>
          <p:cNvSpPr/>
          <p:nvPr/>
        </p:nvSpPr>
        <p:spPr>
          <a:xfrm>
            <a:off x="3022145" y="0"/>
            <a:ext cx="919706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3" name="Picture 22" descr="A rainbow colored swirly fabric&#10;&#10;Description automatically generated">
            <a:extLst>
              <a:ext uri="{FF2B5EF4-FFF2-40B4-BE49-F238E27FC236}">
                <a16:creationId xmlns:a16="http://schemas.microsoft.com/office/drawing/2014/main" id="{3E1D19DA-A22F-3DF3-9BF8-4040D0D50730}"/>
              </a:ext>
            </a:extLst>
          </p:cNvPr>
          <p:cNvPicPr>
            <a:picLocks noChangeAspect="1"/>
          </p:cNvPicPr>
          <p:nvPr/>
        </p:nvPicPr>
        <p:blipFill rotWithShape="1">
          <a:blip r:embed="rId3">
            <a:extLst>
              <a:ext uri="{28A0092B-C50C-407E-A947-70E740481C1C}">
                <a14:useLocalDpi xmlns:a14="http://schemas.microsoft.com/office/drawing/2010/main" val="0"/>
              </a:ext>
            </a:extLst>
          </a:blip>
          <a:srcRect r="15763"/>
          <a:stretch/>
        </p:blipFill>
        <p:spPr>
          <a:xfrm rot="5400000">
            <a:off x="-625448" y="3289611"/>
            <a:ext cx="4193462" cy="2932480"/>
          </a:xfrm>
          <a:prstGeom prst="rect">
            <a:avLst/>
          </a:prstGeom>
          <a:effectLst>
            <a:outerShdw blurRad="698500" dist="254000" dir="10800000" sx="97000" sy="97000" algn="r" rotWithShape="0">
              <a:prstClr val="black">
                <a:alpha val="10000"/>
              </a:prstClr>
            </a:outerShdw>
          </a:effectLst>
        </p:spPr>
      </p:pic>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5"/>
          <a:srcRect l="30250"/>
          <a:stretch/>
        </p:blipFill>
        <p:spPr>
          <a:xfrm>
            <a:off x="11315077" y="0"/>
            <a:ext cx="971141" cy="6858000"/>
          </a:xfrm>
          <a:prstGeom prst="rect">
            <a:avLst/>
          </a:prstGeom>
        </p:spPr>
      </p:pic>
      <p:sp>
        <p:nvSpPr>
          <p:cNvPr id="7" name="Title 6">
            <a:extLst>
              <a:ext uri="{FF2B5EF4-FFF2-40B4-BE49-F238E27FC236}">
                <a16:creationId xmlns:a16="http://schemas.microsoft.com/office/drawing/2014/main" id="{D74B4460-F779-AA48-3B0F-F0430BFB2934}"/>
              </a:ext>
            </a:extLst>
          </p:cNvPr>
          <p:cNvSpPr txBox="1">
            <a:spLocks/>
          </p:cNvSpPr>
          <p:nvPr/>
        </p:nvSpPr>
        <p:spPr>
          <a:xfrm>
            <a:off x="284443" y="708958"/>
            <a:ext cx="9395888" cy="3767328"/>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Target Customers: Early Adopters</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18" name="Content Placeholder 2">
            <a:extLst>
              <a:ext uri="{FF2B5EF4-FFF2-40B4-BE49-F238E27FC236}">
                <a16:creationId xmlns:a16="http://schemas.microsoft.com/office/drawing/2014/main" id="{71BFDD01-99E9-EF3B-3AC3-F8A353DD626A}"/>
              </a:ext>
            </a:extLst>
          </p:cNvPr>
          <p:cNvSpPr txBox="1">
            <a:spLocks/>
          </p:cNvSpPr>
          <p:nvPr/>
        </p:nvSpPr>
        <p:spPr>
          <a:xfrm>
            <a:off x="3304980" y="2271531"/>
            <a:ext cx="2723301" cy="3100386"/>
          </a:xfrm>
          <a:prstGeom prst="rect">
            <a:avLst/>
          </a:prstGeom>
          <a:solidFill>
            <a:srgbClr val="E5F8FF"/>
          </a:solidFill>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000000"/>
              </a:solidFill>
              <a:latin typeface="Segoe UI"/>
            </a:endParaRPr>
          </a:p>
          <a:p>
            <a:pPr marL="0" indent="0" algn="ctr">
              <a:buNone/>
            </a:pPr>
            <a:r>
              <a:rPr lang="en-US" sz="1800">
                <a:solidFill>
                  <a:srgbClr val="000000"/>
                </a:solidFill>
                <a:latin typeface="Segoe UI"/>
              </a:rPr>
              <a:t>Early adopter </a:t>
            </a:r>
          </a:p>
          <a:p>
            <a:pPr marL="0" indent="0" algn="ctr">
              <a:buNone/>
            </a:pPr>
            <a:r>
              <a:rPr lang="en-US" sz="1800" b="1">
                <a:solidFill>
                  <a:srgbClr val="000000"/>
                </a:solidFill>
                <a:latin typeface="Segoe UI"/>
              </a:rPr>
              <a:t>ITDM</a:t>
            </a:r>
            <a:endParaRPr lang="en-US" sz="1000">
              <a:solidFill>
                <a:srgbClr val="000000"/>
              </a:solidFill>
              <a:latin typeface="Segoe UI"/>
            </a:endParaRPr>
          </a:p>
          <a:p>
            <a:pPr marL="0" indent="0" algn="ctr" defTabSz="914367">
              <a:lnSpc>
                <a:spcPct val="100000"/>
              </a:lnSpc>
              <a:spcBef>
                <a:spcPts val="0"/>
              </a:spcBef>
              <a:buFontTx/>
              <a:buNone/>
              <a:defRPr/>
            </a:pPr>
            <a:endParaRPr lang="en-US" sz="1300">
              <a:solidFill>
                <a:srgbClr val="000000"/>
              </a:solidFill>
              <a:latin typeface="Segoe UI"/>
            </a:endParaRPr>
          </a:p>
          <a:p>
            <a:pPr marL="0" indent="0" algn="ctr" defTabSz="914367">
              <a:lnSpc>
                <a:spcPct val="100000"/>
              </a:lnSpc>
              <a:spcBef>
                <a:spcPts val="0"/>
              </a:spcBef>
              <a:buFontTx/>
              <a:buNone/>
              <a:defRPr/>
            </a:pPr>
            <a:r>
              <a:rPr lang="en-US" sz="1300">
                <a:solidFill>
                  <a:srgbClr val="000000"/>
                </a:solidFill>
                <a:latin typeface="Segoe UI"/>
              </a:rPr>
              <a:t>Betting on Al as a key growth driver and investing in their best people to turn technology into improved business outcomes</a:t>
            </a:r>
            <a:endParaRPr lang="en-US" sz="1300">
              <a:solidFill>
                <a:srgbClr val="0078D4"/>
              </a:solidFill>
              <a:latin typeface="Segoe UI"/>
            </a:endParaRPr>
          </a:p>
          <a:p>
            <a:endParaRPr lang="en-US"/>
          </a:p>
        </p:txBody>
      </p:sp>
      <p:sp>
        <p:nvSpPr>
          <p:cNvPr id="19" name="Content Placeholder 3">
            <a:extLst>
              <a:ext uri="{FF2B5EF4-FFF2-40B4-BE49-F238E27FC236}">
                <a16:creationId xmlns:a16="http://schemas.microsoft.com/office/drawing/2014/main" id="{06E4CC57-47EC-D4E9-F5E0-4991FEED2ED8}"/>
              </a:ext>
            </a:extLst>
          </p:cNvPr>
          <p:cNvSpPr txBox="1">
            <a:spLocks/>
          </p:cNvSpPr>
          <p:nvPr/>
        </p:nvSpPr>
        <p:spPr>
          <a:xfrm>
            <a:off x="393242" y="2271531"/>
            <a:ext cx="2723301" cy="3100386"/>
          </a:xfrm>
          <a:prstGeom prst="rect">
            <a:avLst/>
          </a:prstGeom>
          <a:solidFill>
            <a:srgbClr val="E5F8FF"/>
          </a:solidFill>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a:solidFill>
                <a:srgbClr val="000000"/>
              </a:solidFill>
              <a:latin typeface="Segoe UI"/>
            </a:endParaRPr>
          </a:p>
          <a:p>
            <a:pPr marL="0" indent="0" algn="ctr">
              <a:buNone/>
            </a:pPr>
            <a:r>
              <a:rPr lang="en-US" sz="1800">
                <a:solidFill>
                  <a:srgbClr val="000000"/>
                </a:solidFill>
                <a:latin typeface="Segoe UI"/>
              </a:rPr>
              <a:t>Early adopter </a:t>
            </a:r>
          </a:p>
          <a:p>
            <a:pPr marL="0" indent="0" algn="ctr">
              <a:buNone/>
            </a:pPr>
            <a:r>
              <a:rPr lang="en-US" sz="1800" b="1">
                <a:solidFill>
                  <a:srgbClr val="000000"/>
                </a:solidFill>
                <a:latin typeface="Segoe UI"/>
              </a:rPr>
              <a:t>ITDM</a:t>
            </a:r>
            <a:endParaRPr lang="en-US" sz="1800">
              <a:solidFill>
                <a:srgbClr val="000000"/>
              </a:solidFill>
              <a:latin typeface="Segoe UI"/>
            </a:endParaRPr>
          </a:p>
          <a:p>
            <a:pPr marL="0" indent="0" algn="ctr">
              <a:buNone/>
            </a:pPr>
            <a:r>
              <a:rPr lang="en-US" sz="1300">
                <a:solidFill>
                  <a:srgbClr val="000000"/>
                </a:solidFill>
                <a:latin typeface="Segoe UI"/>
              </a:rPr>
              <a:t>Under pressure to ensure an ambitious Al strategy delivers returns but wary of the tech challenges and security risks</a:t>
            </a:r>
            <a:endParaRPr lang="en-US" sz="1300">
              <a:solidFill>
                <a:srgbClr val="0078D4"/>
              </a:solidFill>
              <a:latin typeface="Segoe UI"/>
            </a:endParaRPr>
          </a:p>
          <a:p>
            <a:endParaRPr lang="en-US"/>
          </a:p>
        </p:txBody>
      </p:sp>
      <p:sp>
        <p:nvSpPr>
          <p:cNvPr id="21" name="Content Placeholder 2">
            <a:extLst>
              <a:ext uri="{FF2B5EF4-FFF2-40B4-BE49-F238E27FC236}">
                <a16:creationId xmlns:a16="http://schemas.microsoft.com/office/drawing/2014/main" id="{B52A6279-AAA6-111F-D89D-EF81A66265A1}"/>
              </a:ext>
            </a:extLst>
          </p:cNvPr>
          <p:cNvSpPr txBox="1">
            <a:spLocks/>
          </p:cNvSpPr>
          <p:nvPr/>
        </p:nvSpPr>
        <p:spPr>
          <a:xfrm>
            <a:off x="9128456" y="2271531"/>
            <a:ext cx="2723301" cy="3100387"/>
          </a:xfrm>
          <a:prstGeom prst="rect">
            <a:avLst/>
          </a:prstGeom>
          <a:solidFill>
            <a:srgbClr val="E5F8FF"/>
          </a:solidFill>
        </p:spPr>
        <p:txBody>
          <a:bodyPr tIns="91440" bIns="91440" anchor="ctr" anchorCtr="0"/>
          <a:lstStyle>
            <a:lvl1pPr marL="0" indent="0" algn="ctr" defTabSz="914386" rtl="0" eaLnBrk="1" latinLnBrk="0" hangingPunct="1">
              <a:lnSpc>
                <a:spcPct val="90000"/>
              </a:lnSpc>
              <a:spcBef>
                <a:spcPts val="1000"/>
              </a:spcBef>
              <a:buFont typeface="Arial" panose="020B0604020202020204" pitchFamily="34" charset="0"/>
              <a:buNone/>
              <a:defRPr sz="1800" kern="1200">
                <a:solidFill>
                  <a:schemeClr val="bg2"/>
                </a:solidFill>
                <a:latin typeface="+mn-lt"/>
                <a:ea typeface="+mn-ea"/>
                <a:cs typeface="+mn-cs"/>
              </a:defRPr>
            </a:lvl1pPr>
            <a:lvl2pPr marL="685790" indent="-228597" algn="l" defTabSz="914386"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2pPr>
            <a:lvl3pPr marL="1142982" indent="-228597" algn="l" defTabSz="914386"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3pPr>
            <a:lvl4pPr marL="1600176" indent="-228597" algn="l" defTabSz="914386" rtl="0" eaLnBrk="1" latinLnBrk="0" hangingPunct="1">
              <a:lnSpc>
                <a:spcPct val="90000"/>
              </a:lnSpc>
              <a:spcBef>
                <a:spcPts val="500"/>
              </a:spcBef>
              <a:buFont typeface="Arial" panose="020B0604020202020204" pitchFamily="34" charset="0"/>
              <a:buChar char="•"/>
              <a:defRPr sz="1200" kern="1200">
                <a:solidFill>
                  <a:schemeClr val="bg2"/>
                </a:solidFill>
                <a:latin typeface="+mn-lt"/>
                <a:ea typeface="+mn-ea"/>
                <a:cs typeface="+mn-cs"/>
              </a:defRPr>
            </a:lvl4pPr>
            <a:lvl5pPr marL="2057370" indent="-228597" algn="l" defTabSz="914386" rtl="0" eaLnBrk="1" latinLnBrk="0" hangingPunct="1">
              <a:lnSpc>
                <a:spcPct val="90000"/>
              </a:lnSpc>
              <a:spcBef>
                <a:spcPts val="500"/>
              </a:spcBef>
              <a:buFont typeface="Arial" panose="020B0604020202020204" pitchFamily="34" charset="0"/>
              <a:buChar char="•"/>
              <a:defRPr sz="1200" kern="1200">
                <a:solidFill>
                  <a:schemeClr val="bg2"/>
                </a:solidFill>
                <a:latin typeface="+mn-lt"/>
                <a:ea typeface="+mn-ea"/>
                <a:cs typeface="+mn-cs"/>
              </a:defRPr>
            </a:lvl5pPr>
            <a:lvl6pPr marL="251456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5"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9"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000000"/>
              </a:solidFill>
              <a:latin typeface="Segoe UI"/>
            </a:endParaRPr>
          </a:p>
          <a:p>
            <a:r>
              <a:rPr lang="en-US">
                <a:solidFill>
                  <a:srgbClr val="000000"/>
                </a:solidFill>
                <a:latin typeface="Segoe UI"/>
              </a:rPr>
              <a:t>Early adopter</a:t>
            </a:r>
          </a:p>
          <a:p>
            <a:r>
              <a:rPr lang="en-US" b="1">
                <a:solidFill>
                  <a:srgbClr val="000000"/>
                </a:solidFill>
                <a:latin typeface="Segoe UI"/>
              </a:rPr>
              <a:t>Sales &amp; Marketing Pros</a:t>
            </a:r>
          </a:p>
          <a:p>
            <a:endParaRPr lang="en-US" sz="1300">
              <a:solidFill>
                <a:srgbClr val="000000"/>
              </a:solidFill>
              <a:latin typeface="Segoe UI"/>
            </a:endParaRPr>
          </a:p>
          <a:p>
            <a:pPr defTabSz="914367">
              <a:lnSpc>
                <a:spcPct val="100000"/>
              </a:lnSpc>
              <a:spcBef>
                <a:spcPts val="0"/>
              </a:spcBef>
              <a:buFontTx/>
              <a:buNone/>
              <a:defRPr/>
            </a:pPr>
            <a:r>
              <a:rPr lang="en-US" sz="1300">
                <a:solidFill>
                  <a:srgbClr val="000000"/>
                </a:solidFill>
                <a:latin typeface="Segoe UI"/>
              </a:rPr>
              <a:t>Making Al-powered technologies the tools of the trade for an agile, creative and data-informed sales and marketing team</a:t>
            </a:r>
          </a:p>
          <a:p>
            <a:endParaRPr lang="en-US"/>
          </a:p>
        </p:txBody>
      </p:sp>
      <p:sp>
        <p:nvSpPr>
          <p:cNvPr id="24" name="Content Placeholder 2">
            <a:extLst>
              <a:ext uri="{FF2B5EF4-FFF2-40B4-BE49-F238E27FC236}">
                <a16:creationId xmlns:a16="http://schemas.microsoft.com/office/drawing/2014/main" id="{9946B490-67CB-C9F2-AE83-03FFD78D5C6D}"/>
              </a:ext>
            </a:extLst>
          </p:cNvPr>
          <p:cNvSpPr txBox="1">
            <a:spLocks/>
          </p:cNvSpPr>
          <p:nvPr/>
        </p:nvSpPr>
        <p:spPr>
          <a:xfrm>
            <a:off x="6216718" y="2266706"/>
            <a:ext cx="2723301" cy="3100387"/>
          </a:xfrm>
          <a:prstGeom prst="rect">
            <a:avLst/>
          </a:prstGeom>
          <a:solidFill>
            <a:srgbClr val="E5F8FF"/>
          </a:solidFill>
        </p:spPr>
        <p:txBody>
          <a:bodyPr tIns="91440" bIns="91440" anchor="ctr" anchorCtr="0"/>
          <a:lstStyle>
            <a:lvl1pPr marL="0" indent="0" algn="ctr" defTabSz="914386" rtl="0" eaLnBrk="1" latinLnBrk="0" hangingPunct="1">
              <a:lnSpc>
                <a:spcPct val="90000"/>
              </a:lnSpc>
              <a:spcBef>
                <a:spcPts val="1000"/>
              </a:spcBef>
              <a:buFont typeface="Arial" panose="020B0604020202020204" pitchFamily="34" charset="0"/>
              <a:buNone/>
              <a:defRPr sz="1800" kern="1200">
                <a:solidFill>
                  <a:schemeClr val="bg2"/>
                </a:solidFill>
                <a:latin typeface="+mn-lt"/>
                <a:ea typeface="+mn-ea"/>
                <a:cs typeface="+mn-cs"/>
              </a:defRPr>
            </a:lvl1pPr>
            <a:lvl2pPr marL="685790" indent="-228597" algn="l" defTabSz="914386"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2pPr>
            <a:lvl3pPr marL="1142982" indent="-228597" algn="l" defTabSz="914386"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3pPr>
            <a:lvl4pPr marL="1600176" indent="-228597" algn="l" defTabSz="914386" rtl="0" eaLnBrk="1" latinLnBrk="0" hangingPunct="1">
              <a:lnSpc>
                <a:spcPct val="90000"/>
              </a:lnSpc>
              <a:spcBef>
                <a:spcPts val="500"/>
              </a:spcBef>
              <a:buFont typeface="Arial" panose="020B0604020202020204" pitchFamily="34" charset="0"/>
              <a:buChar char="•"/>
              <a:defRPr sz="1200" kern="1200">
                <a:solidFill>
                  <a:schemeClr val="bg2"/>
                </a:solidFill>
                <a:latin typeface="+mn-lt"/>
                <a:ea typeface="+mn-ea"/>
                <a:cs typeface="+mn-cs"/>
              </a:defRPr>
            </a:lvl4pPr>
            <a:lvl5pPr marL="2057370" indent="-228597" algn="l" defTabSz="914386" rtl="0" eaLnBrk="1" latinLnBrk="0" hangingPunct="1">
              <a:lnSpc>
                <a:spcPct val="90000"/>
              </a:lnSpc>
              <a:spcBef>
                <a:spcPts val="500"/>
              </a:spcBef>
              <a:buFont typeface="Arial" panose="020B0604020202020204" pitchFamily="34" charset="0"/>
              <a:buChar char="•"/>
              <a:defRPr sz="1200" kern="1200">
                <a:solidFill>
                  <a:schemeClr val="bg2"/>
                </a:solidFill>
                <a:latin typeface="+mn-lt"/>
                <a:ea typeface="+mn-ea"/>
                <a:cs typeface="+mn-cs"/>
              </a:defRPr>
            </a:lvl5pPr>
            <a:lvl6pPr marL="251456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5"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9"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000000"/>
              </a:solidFill>
              <a:latin typeface="Segoe UI"/>
            </a:endParaRPr>
          </a:p>
          <a:p>
            <a:r>
              <a:rPr lang="en-US">
                <a:solidFill>
                  <a:srgbClr val="000000"/>
                </a:solidFill>
                <a:latin typeface="Segoe UI"/>
              </a:rPr>
              <a:t>Early adopter </a:t>
            </a:r>
          </a:p>
          <a:p>
            <a:r>
              <a:rPr lang="en-US" b="1">
                <a:solidFill>
                  <a:srgbClr val="000000"/>
                </a:solidFill>
                <a:latin typeface="Segoe UI"/>
              </a:rPr>
              <a:t>SMB Founder/Owner</a:t>
            </a:r>
            <a:endParaRPr lang="en-US" sz="1300">
              <a:solidFill>
                <a:srgbClr val="000000"/>
              </a:solidFill>
              <a:latin typeface="Segoe UI"/>
            </a:endParaRPr>
          </a:p>
          <a:p>
            <a:pPr defTabSz="914367">
              <a:lnSpc>
                <a:spcPct val="100000"/>
              </a:lnSpc>
              <a:spcBef>
                <a:spcPts val="0"/>
              </a:spcBef>
              <a:buFontTx/>
              <a:buNone/>
              <a:defRPr/>
            </a:pPr>
            <a:endParaRPr lang="en-US" sz="1300">
              <a:solidFill>
                <a:srgbClr val="000000"/>
              </a:solidFill>
              <a:latin typeface="Segoe UI"/>
            </a:endParaRPr>
          </a:p>
          <a:p>
            <a:pPr defTabSz="914367">
              <a:lnSpc>
                <a:spcPct val="100000"/>
              </a:lnSpc>
              <a:spcBef>
                <a:spcPts val="0"/>
              </a:spcBef>
              <a:buFontTx/>
              <a:buNone/>
              <a:defRPr/>
            </a:pPr>
            <a:r>
              <a:rPr lang="en-US" sz="1300">
                <a:solidFill>
                  <a:srgbClr val="000000"/>
                </a:solidFill>
                <a:latin typeface="Segoe UI"/>
              </a:rPr>
              <a:t>Seeing affordable Al solutions as a game-changing source </a:t>
            </a:r>
            <a:br>
              <a:rPr lang="en-US" sz="1300">
                <a:solidFill>
                  <a:srgbClr val="000000"/>
                </a:solidFill>
                <a:latin typeface="Segoe UI"/>
              </a:rPr>
            </a:br>
            <a:r>
              <a:rPr lang="en-US" sz="1300">
                <a:solidFill>
                  <a:srgbClr val="000000"/>
                </a:solidFill>
                <a:latin typeface="Segoe UI"/>
              </a:rPr>
              <a:t>of productivity gains and improvements in </a:t>
            </a:r>
            <a:br>
              <a:rPr lang="en-US" sz="1300">
                <a:solidFill>
                  <a:srgbClr val="000000"/>
                </a:solidFill>
                <a:latin typeface="Segoe UI"/>
              </a:rPr>
            </a:br>
            <a:r>
              <a:rPr lang="en-US" sz="1300">
                <a:solidFill>
                  <a:srgbClr val="000000"/>
                </a:solidFill>
                <a:latin typeface="Segoe UI"/>
              </a:rPr>
              <a:t>customer service</a:t>
            </a:r>
          </a:p>
          <a:p>
            <a:endParaRPr lang="en-US"/>
          </a:p>
        </p:txBody>
      </p:sp>
      <p:sp>
        <p:nvSpPr>
          <p:cNvPr id="26" name="TextBox 25">
            <a:extLst>
              <a:ext uri="{FF2B5EF4-FFF2-40B4-BE49-F238E27FC236}">
                <a16:creationId xmlns:a16="http://schemas.microsoft.com/office/drawing/2014/main" id="{0F09CEDD-77EB-8798-4D95-BCFB0EABC54C}"/>
              </a:ext>
            </a:extLst>
          </p:cNvPr>
          <p:cNvSpPr txBox="1"/>
          <p:nvPr/>
        </p:nvSpPr>
        <p:spPr>
          <a:xfrm>
            <a:off x="393242" y="1268541"/>
            <a:ext cx="7618321" cy="276999"/>
          </a:xfrm>
          <a:prstGeom prst="rect">
            <a:avLst/>
          </a:prstGeom>
          <a:noFill/>
        </p:spPr>
        <p:txBody>
          <a:bodyPr wrap="square">
            <a:spAutoFit/>
          </a:bodyPr>
          <a:lstStyle/>
          <a:p>
            <a:pPr marL="0" indent="0">
              <a:buNone/>
            </a:pPr>
            <a:r>
              <a:rPr lang="en-US" sz="1200">
                <a:solidFill>
                  <a:schemeClr val="tx2"/>
                </a:solidFill>
              </a:rPr>
              <a:t>In non-regulated industries that have a higher percentage of employees in sales and marketing functions </a:t>
            </a:r>
          </a:p>
        </p:txBody>
      </p:sp>
    </p:spTree>
    <p:extLst>
      <p:ext uri="{BB962C8B-B14F-4D97-AF65-F5344CB8AC3E}">
        <p14:creationId xmlns:p14="http://schemas.microsoft.com/office/powerpoint/2010/main" val="15011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par>
                                <p:cTn id="8" presetID="42" presetClass="path" presetSubtype="0" decel="100000" fill="hold" nodeType="withEffect">
                                  <p:stCondLst>
                                    <p:cond delay="500"/>
                                  </p:stCondLst>
                                  <p:childTnLst>
                                    <p:animMotion origin="layout" path="M -0.01718 -0.00023 L -3.125E-6 2.96296E-6 " pathEditMode="relative" rAng="0" ptsTypes="AA">
                                      <p:cBhvr>
                                        <p:cTn id="9" dur="750" fill="hold"/>
                                        <p:tgtEl>
                                          <p:spTgt spid="2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7C333AE-B9A0-C68B-F0B1-7948C18D6D89}"/>
              </a:ext>
            </a:extLst>
          </p:cNvPr>
          <p:cNvSpPr/>
          <p:nvPr/>
        </p:nvSpPr>
        <p:spPr>
          <a:xfrm>
            <a:off x="1101427" y="0"/>
            <a:ext cx="10270456"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99815" y="6079013"/>
            <a:ext cx="1386209" cy="180207"/>
          </a:xfrm>
          <a:prstGeom prst="rect">
            <a:avLst/>
          </a:prstGeom>
        </p:spPr>
      </p:pic>
      <p:pic>
        <p:nvPicPr>
          <p:cNvPr id="32" name="Picture 31">
            <a:extLst>
              <a:ext uri="{FF2B5EF4-FFF2-40B4-BE49-F238E27FC236}">
                <a16:creationId xmlns:a16="http://schemas.microsoft.com/office/drawing/2014/main" id="{9E211EA7-FCFF-2395-1547-9EB6D397CBFF}"/>
              </a:ext>
            </a:extLst>
          </p:cNvPr>
          <p:cNvPicPr>
            <a:picLocks noChangeAspect="1"/>
          </p:cNvPicPr>
          <p:nvPr/>
        </p:nvPicPr>
        <p:blipFill rotWithShape="1">
          <a:blip r:embed="rId4"/>
          <a:srcRect l="30250"/>
          <a:stretch/>
        </p:blipFill>
        <p:spPr>
          <a:xfrm>
            <a:off x="11371883" y="2709"/>
            <a:ext cx="820117" cy="6855291"/>
          </a:xfrm>
          <a:prstGeom prst="rect">
            <a:avLst/>
          </a:prstGeom>
        </p:spPr>
      </p:pic>
      <p:graphicFrame>
        <p:nvGraphicFramePr>
          <p:cNvPr id="3" name="Table 2">
            <a:extLst>
              <a:ext uri="{FF2B5EF4-FFF2-40B4-BE49-F238E27FC236}">
                <a16:creationId xmlns:a16="http://schemas.microsoft.com/office/drawing/2014/main" id="{1A3BA4DB-E949-3296-6DAA-645D515A3AF2}"/>
              </a:ext>
            </a:extLst>
          </p:cNvPr>
          <p:cNvGraphicFramePr>
            <a:graphicFrameLocks noGrp="1"/>
          </p:cNvGraphicFramePr>
          <p:nvPr>
            <p:extLst>
              <p:ext uri="{D42A27DB-BD31-4B8C-83A1-F6EECF244321}">
                <p14:modId xmlns:p14="http://schemas.microsoft.com/office/powerpoint/2010/main" val="420160720"/>
              </p:ext>
            </p:extLst>
          </p:nvPr>
        </p:nvGraphicFramePr>
        <p:xfrm>
          <a:off x="146418" y="2077241"/>
          <a:ext cx="11075692" cy="3754120"/>
        </p:xfrm>
        <a:graphic>
          <a:graphicData uri="http://schemas.openxmlformats.org/drawingml/2006/table">
            <a:tbl>
              <a:tblPr firstRow="1" bandRow="1">
                <a:tableStyleId>{5C22544A-7EE6-4342-B048-85BDC9FD1C3A}</a:tableStyleId>
              </a:tblPr>
              <a:tblGrid>
                <a:gridCol w="1414753">
                  <a:extLst>
                    <a:ext uri="{9D8B030D-6E8A-4147-A177-3AD203B41FA5}">
                      <a16:colId xmlns:a16="http://schemas.microsoft.com/office/drawing/2014/main" val="1522179633"/>
                    </a:ext>
                  </a:extLst>
                </a:gridCol>
                <a:gridCol w="4229484">
                  <a:extLst>
                    <a:ext uri="{9D8B030D-6E8A-4147-A177-3AD203B41FA5}">
                      <a16:colId xmlns:a16="http://schemas.microsoft.com/office/drawing/2014/main" val="1549265476"/>
                    </a:ext>
                  </a:extLst>
                </a:gridCol>
                <a:gridCol w="5431455">
                  <a:extLst>
                    <a:ext uri="{9D8B030D-6E8A-4147-A177-3AD203B41FA5}">
                      <a16:colId xmlns:a16="http://schemas.microsoft.com/office/drawing/2014/main" val="2642450076"/>
                    </a:ext>
                  </a:extLst>
                </a:gridCol>
              </a:tblGrid>
              <a:tr h="431800">
                <a:tc>
                  <a:txBody>
                    <a:bodyPr/>
                    <a:lstStyle/>
                    <a:p>
                      <a:pPr marL="0" indent="0">
                        <a:buFont typeface="Arial" panose="020B0604020202020204" pitchFamily="34" charset="0"/>
                        <a:buNone/>
                      </a:pPr>
                      <a:endParaRPr kumimoji="0" lang="en-US" sz="1300" b="0" i="0" u="none" strike="noStrike" kern="0" cap="none" spc="0" normalizeH="0" baseline="0">
                        <a:ln>
                          <a:noFill/>
                        </a:ln>
                        <a:solidFill>
                          <a:schemeClr val="tx2"/>
                        </a:solidFill>
                        <a:effectLst/>
                        <a:uLnTx/>
                        <a:uFillTx/>
                        <a:latin typeface="Segoe Sans Display" pitchFamily="2" charset="0"/>
                        <a:ea typeface="+mn-ea"/>
                        <a:cs typeface="Segoe Sans Display" pitchFamily="2" charset="0"/>
                      </a:endParaRPr>
                    </a:p>
                  </a:txBody>
                  <a:tcPr marL="76200" marR="76200" marT="38100" marB="381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indent="0">
                        <a:buFont typeface="Arial" panose="020B0604020202020204" pitchFamily="34" charset="0"/>
                        <a:buNone/>
                      </a:pPr>
                      <a:r>
                        <a:rPr lang="en-US" sz="2300">
                          <a:ln>
                            <a:noFill/>
                          </a:ln>
                          <a:solidFill>
                            <a:schemeClr val="tx2"/>
                          </a:solidFill>
                          <a:latin typeface="Segoe Sans Display Semibold" pitchFamily="2" charset="0"/>
                          <a:cs typeface="Segoe Sans Display Semibold" pitchFamily="2" charset="0"/>
                        </a:rPr>
                        <a:t>Windows 11 Pro PCs</a:t>
                      </a:r>
                    </a:p>
                  </a:txBody>
                  <a:tcPr marL="76200" marR="76200" marT="38100" marB="381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indent="0">
                        <a:buFont typeface="Arial" panose="020B0604020202020204" pitchFamily="34" charset="0"/>
                        <a:buNone/>
                      </a:pPr>
                      <a:r>
                        <a:rPr lang="en-US" sz="2300">
                          <a:ln>
                            <a:noFill/>
                          </a:ln>
                          <a:solidFill>
                            <a:schemeClr val="tx2"/>
                          </a:solidFill>
                          <a:latin typeface="Segoe Sans Display Semibold" pitchFamily="2" charset="0"/>
                          <a:cs typeface="Segoe Sans Display Semibold" pitchFamily="2" charset="0"/>
                        </a:rPr>
                        <a:t>Copilot+ PCs</a:t>
                      </a:r>
                    </a:p>
                  </a:txBody>
                  <a:tcPr marL="76200" marR="76200" marT="38100" marB="381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185167342"/>
                  </a:ext>
                </a:extLst>
              </a:tr>
              <a:tr h="381000">
                <a:tc>
                  <a:txBody>
                    <a:bodyPr/>
                    <a:lstStyle/>
                    <a:p>
                      <a:pPr marL="0" indent="0">
                        <a:buFont typeface="Arial" panose="020B0604020202020204" pitchFamily="34" charset="0"/>
                        <a:buNone/>
                      </a:pPr>
                      <a:endParaRPr kumimoji="0" lang="en-US" sz="1450" b="1" i="0" u="none" strike="noStrike" kern="0" cap="none" spc="0" normalizeH="0" baseline="0">
                        <a:ln>
                          <a:noFill/>
                        </a:ln>
                        <a:solidFill>
                          <a:schemeClr val="tx2"/>
                        </a:solidFill>
                        <a:effectLst/>
                        <a:uLnTx/>
                        <a:uFillTx/>
                        <a:latin typeface="Segoe Sans Display Semibold" pitchFamily="2" charset="0"/>
                        <a:ea typeface="+mn-ea"/>
                        <a:cs typeface="Segoe Sans Display Semibold" pitchFamily="2" charset="0"/>
                      </a:endParaRP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indent="0">
                        <a:buFont typeface="Arial" panose="020B0604020202020204" pitchFamily="34" charset="0"/>
                        <a:buNone/>
                      </a:pPr>
                      <a:r>
                        <a:rPr lang="en-US" sz="1450">
                          <a:ln>
                            <a:noFill/>
                          </a:ln>
                          <a:solidFill>
                            <a:schemeClr val="tx2"/>
                          </a:solidFill>
                          <a:latin typeface="Segoe Sans Display" pitchFamily="2" charset="0"/>
                          <a:cs typeface="Segoe Sans Display" pitchFamily="2" charset="0"/>
                        </a:rPr>
                        <a:t>Accelerate business success</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indent="0">
                        <a:buFont typeface="Arial" panose="020B0604020202020204" pitchFamily="34" charset="0"/>
                        <a:buNone/>
                      </a:pPr>
                      <a:r>
                        <a:rPr lang="en-US" sz="1450">
                          <a:ln>
                            <a:noFill/>
                          </a:ln>
                          <a:solidFill>
                            <a:schemeClr val="tx2"/>
                          </a:solidFill>
                          <a:latin typeface="Segoe Sans Display" pitchFamily="2" charset="0"/>
                          <a:cs typeface="Segoe Sans Display" pitchFamily="2" charset="0"/>
                        </a:rPr>
                        <a:t>The fastest, most intelligent Windows PC ever</a:t>
                      </a:r>
                    </a:p>
                  </a:txBody>
                  <a:tcPr marL="76200" marR="762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12606968"/>
                  </a:ext>
                </a:extLst>
              </a:tr>
              <a:tr h="381000">
                <a:tc>
                  <a:txBody>
                    <a:bodyPr/>
                    <a:lstStyle/>
                    <a:p>
                      <a:pPr marL="0" indent="0">
                        <a:buFont typeface="Arial" panose="020B0604020202020204" pitchFamily="34" charset="0"/>
                        <a:buNone/>
                      </a:pPr>
                      <a:r>
                        <a:rPr kumimoji="0" lang="en-US" sz="1450" b="1" i="0" u="none" strike="noStrike" kern="0" cap="none" spc="0" normalizeH="0" baseline="0">
                          <a:ln>
                            <a:noFill/>
                          </a:ln>
                          <a:solidFill>
                            <a:schemeClr val="tx2"/>
                          </a:solidFill>
                          <a:effectLst/>
                          <a:uLnTx/>
                          <a:uFillTx/>
                          <a:latin typeface="Segoe Sans Display Semibold" pitchFamily="2" charset="0"/>
                          <a:ea typeface="+mn-ea"/>
                          <a:cs typeface="Segoe Sans Display Semibold" pitchFamily="2" charset="0"/>
                        </a:rPr>
                        <a:t>Copilot</a:t>
                      </a: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indent="0">
                        <a:buFont typeface="Arial" panose="020B0604020202020204" pitchFamily="34" charset="0"/>
                        <a:buNone/>
                      </a:pPr>
                      <a:r>
                        <a:rPr lang="en-US" sz="1450">
                          <a:ln>
                            <a:noFill/>
                          </a:ln>
                          <a:solidFill>
                            <a:schemeClr val="tx2"/>
                          </a:solidFill>
                          <a:latin typeface="Segoe Sans Display" pitchFamily="2" charset="0"/>
                          <a:cs typeface="Segoe Sans Display" pitchFamily="2" charset="0"/>
                        </a:rPr>
                        <a:t>Copilot in Windows</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indent="0">
                        <a:buFont typeface="Arial" panose="020B0604020202020204" pitchFamily="34" charset="0"/>
                        <a:buNone/>
                      </a:pPr>
                      <a:r>
                        <a:rPr lang="en-US" sz="1450">
                          <a:ln>
                            <a:noFill/>
                          </a:ln>
                          <a:solidFill>
                            <a:schemeClr val="tx2"/>
                          </a:solidFill>
                          <a:latin typeface="Segoe Sans Display" pitchFamily="2" charset="0"/>
                          <a:cs typeface="Segoe Sans Display" pitchFamily="2" charset="0"/>
                        </a:rPr>
                        <a:t>Copilot in Windows, plus unique AI experiences</a:t>
                      </a:r>
                    </a:p>
                  </a:txBody>
                  <a:tcPr marL="76200" marR="762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62660835"/>
                  </a:ext>
                </a:extLst>
              </a:tr>
              <a:tr h="431800">
                <a:tc>
                  <a:txBody>
                    <a:bodyPr/>
                    <a:lstStyle/>
                    <a:p>
                      <a:pPr marL="0" indent="0">
                        <a:buFont typeface="Arial" panose="020B0604020202020204" pitchFamily="34" charset="0"/>
                        <a:buNone/>
                      </a:pPr>
                      <a:r>
                        <a:rPr kumimoji="0" lang="en-US" sz="1450" b="1" i="0" u="none" strike="noStrike" kern="0" cap="none" spc="0" normalizeH="0" baseline="0">
                          <a:ln>
                            <a:noFill/>
                          </a:ln>
                          <a:solidFill>
                            <a:schemeClr val="tx2"/>
                          </a:solidFill>
                          <a:effectLst/>
                          <a:uLnTx/>
                          <a:uFillTx/>
                          <a:latin typeface="Segoe Sans Display Semibold" pitchFamily="2" charset="0"/>
                          <a:ea typeface="+mn-ea"/>
                          <a:cs typeface="Segoe Sans Display Semibold" pitchFamily="2" charset="0"/>
                        </a:rPr>
                        <a:t>Hardware &amp; performance</a:t>
                      </a: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50" kern="1200" noProof="0">
                          <a:ln>
                            <a:noFill/>
                          </a:ln>
                          <a:solidFill>
                            <a:schemeClr val="tx2"/>
                          </a:solidFill>
                          <a:latin typeface="Segoe Sans Display" pitchFamily="2" charset="0"/>
                          <a:ea typeface="+mn-ea"/>
                          <a:cs typeface="Segoe Sans Display" pitchFamily="2" charset="0"/>
                        </a:rPr>
                        <a:t>CPU and GPU</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CPU, GPU, and NPU for faster performance overall and richer AI</a:t>
                      </a:r>
                    </a:p>
                  </a:txBody>
                  <a:tcPr marL="76200" marR="762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218315208"/>
                  </a:ext>
                </a:extLst>
              </a:tr>
              <a:tr h="381000">
                <a:tc>
                  <a:txBody>
                    <a:bodyPr/>
                    <a:lstStyle/>
                    <a:p>
                      <a:pPr marL="0" indent="0">
                        <a:buFont typeface="Arial" panose="020B0604020202020204" pitchFamily="34" charset="0"/>
                        <a:buNone/>
                      </a:pPr>
                      <a:r>
                        <a:rPr kumimoji="0" lang="en-US" sz="1450" b="1" i="0" u="none" strike="noStrike" kern="0" cap="none" spc="0" normalizeH="0" baseline="0">
                          <a:ln>
                            <a:noFill/>
                          </a:ln>
                          <a:solidFill>
                            <a:schemeClr val="tx2"/>
                          </a:solidFill>
                          <a:effectLst/>
                          <a:uLnTx/>
                          <a:uFillTx/>
                          <a:latin typeface="Segoe Sans Display Semibold" pitchFamily="2" charset="0"/>
                          <a:ea typeface="+mn-ea"/>
                          <a:cs typeface="Segoe Sans Display Semibold" pitchFamily="2" charset="0"/>
                        </a:rPr>
                        <a:t>Search</a:t>
                      </a: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Microsoft Search, File Explorer, Copilot</a:t>
                      </a:r>
                      <a:r>
                        <a:rPr kumimoji="0" lang="en-US" sz="1450" b="0" i="0" u="none" strike="noStrike" kern="0" cap="none" spc="0" normalizeH="0" baseline="30000" noProof="0">
                          <a:ln>
                            <a:noFill/>
                          </a:ln>
                          <a:solidFill>
                            <a:schemeClr val="tx2"/>
                          </a:solidFill>
                          <a:effectLst/>
                          <a:uLnTx/>
                          <a:uFillTx/>
                          <a:latin typeface="Segoe Sans Display" pitchFamily="2" charset="0"/>
                          <a:ea typeface="+mn-ea"/>
                          <a:cs typeface="Segoe Sans Display" pitchFamily="2" charset="0"/>
                        </a:rPr>
                        <a:t>1</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80" rtl="0" eaLnBrk="1" fontAlgn="auto" latinLnBrk="0" hangingPunct="1">
                        <a:lnSpc>
                          <a:spcPct val="100000"/>
                        </a:lnSpc>
                        <a:spcBef>
                          <a:spcPts val="360"/>
                        </a:spcBef>
                        <a:spcAft>
                          <a:spcPts val="96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Microsoft Search, File Explorer, Copilot, Recall</a:t>
                      </a:r>
                      <a:r>
                        <a:rPr kumimoji="0" lang="en-US" sz="1450" b="0" i="0" u="none" strike="noStrike" kern="0" cap="none" spc="0" normalizeH="0" baseline="30000" noProof="0">
                          <a:ln>
                            <a:noFill/>
                          </a:ln>
                          <a:solidFill>
                            <a:schemeClr val="tx2"/>
                          </a:solidFill>
                          <a:effectLst/>
                          <a:uLnTx/>
                          <a:uFillTx/>
                          <a:latin typeface="Segoe Sans Display" pitchFamily="2" charset="0"/>
                          <a:ea typeface="+mn-ea"/>
                          <a:cs typeface="Segoe Sans Display" pitchFamily="2" charset="0"/>
                        </a:rPr>
                        <a:t>2</a:t>
                      </a: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 </a:t>
                      </a:r>
                    </a:p>
                  </a:txBody>
                  <a:tcPr marL="76200" marR="762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810077"/>
                  </a:ext>
                </a:extLst>
              </a:tr>
              <a:tr h="381000">
                <a:tc>
                  <a:txBody>
                    <a:bodyPr/>
                    <a:lstStyle/>
                    <a:p>
                      <a:pPr marL="0" indent="0">
                        <a:buFont typeface="Arial" panose="020B0604020202020204" pitchFamily="34" charset="0"/>
                        <a:buNone/>
                      </a:pPr>
                      <a:r>
                        <a:rPr kumimoji="0" lang="en-US" sz="1450" b="1" i="0" u="none" strike="noStrike" kern="0" cap="none" spc="0" normalizeH="0" baseline="0">
                          <a:ln>
                            <a:noFill/>
                          </a:ln>
                          <a:solidFill>
                            <a:schemeClr val="tx2"/>
                          </a:solidFill>
                          <a:effectLst/>
                          <a:uLnTx/>
                          <a:uFillTx/>
                          <a:latin typeface="Segoe Sans Display Semibold" pitchFamily="2" charset="0"/>
                          <a:ea typeface="+mn-ea"/>
                          <a:cs typeface="Segoe Sans Display Semibold" pitchFamily="2" charset="0"/>
                        </a:rPr>
                        <a:t>Security</a:t>
                      </a: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Default protection in Windows 11 Pro</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Secured-core PC protection and Microsoft Pluton</a:t>
                      </a:r>
                    </a:p>
                  </a:txBody>
                  <a:tcPr marL="76200" marR="762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98608537"/>
                  </a:ext>
                </a:extLst>
              </a:tr>
              <a:tr h="381000">
                <a:tc>
                  <a:txBody>
                    <a:bodyPr/>
                    <a:lstStyle/>
                    <a:p>
                      <a:pPr marL="0" indent="0">
                        <a:buFont typeface="Arial" panose="020B0604020202020204" pitchFamily="34" charset="0"/>
                        <a:buNone/>
                      </a:pPr>
                      <a:r>
                        <a:rPr kumimoji="0" lang="en-US" sz="1450" b="1" i="0" u="none" strike="noStrike" kern="0" cap="none" spc="0" normalizeH="0" baseline="0">
                          <a:ln>
                            <a:noFill/>
                          </a:ln>
                          <a:solidFill>
                            <a:schemeClr val="tx2"/>
                          </a:solidFill>
                          <a:effectLst/>
                          <a:uLnTx/>
                          <a:uFillTx/>
                          <a:latin typeface="Segoe Sans Display Semibold" pitchFamily="2" charset="0"/>
                          <a:ea typeface="+mn-ea"/>
                          <a:cs typeface="Segoe Sans Display Semibold" pitchFamily="2" charset="0"/>
                        </a:rPr>
                        <a:t>Video conferencing</a:t>
                      </a: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Smart videoconferencing</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Windows Studio Effects</a:t>
                      </a:r>
                    </a:p>
                  </a:txBody>
                  <a:tcPr marL="76200" marR="762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95006757"/>
                  </a:ext>
                </a:extLst>
              </a:tr>
              <a:tr h="381000">
                <a:tc>
                  <a:txBody>
                    <a:bodyPr/>
                    <a:lstStyle/>
                    <a:p>
                      <a:pPr marL="0" indent="0">
                        <a:buFont typeface="Arial" panose="020B0604020202020204" pitchFamily="34" charset="0"/>
                        <a:buNone/>
                      </a:pPr>
                      <a:r>
                        <a:rPr kumimoji="0" lang="en-US" sz="1450" b="1" i="0" u="none" strike="noStrike" kern="0" cap="none" spc="0" normalizeH="0" baseline="0">
                          <a:ln>
                            <a:noFill/>
                          </a:ln>
                          <a:solidFill>
                            <a:schemeClr val="tx2"/>
                          </a:solidFill>
                          <a:effectLst/>
                          <a:uLnTx/>
                          <a:uFillTx/>
                          <a:latin typeface="Segoe Sans Display Semibold" pitchFamily="2" charset="0"/>
                          <a:ea typeface="+mn-ea"/>
                          <a:cs typeface="Segoe Sans Display Semibold" pitchFamily="2" charset="0"/>
                        </a:rPr>
                        <a:t>Live Captions</a:t>
                      </a: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80" rtl="0" eaLnBrk="1" fontAlgn="auto" latinLnBrk="0" hangingPunct="1">
                        <a:lnSpc>
                          <a:spcPct val="100000"/>
                        </a:lnSpc>
                        <a:spcBef>
                          <a:spcPts val="720"/>
                        </a:spcBef>
                        <a:spcAft>
                          <a:spcPts val="96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Live Captions (language to language)</a:t>
                      </a:r>
                      <a:r>
                        <a:rPr kumimoji="0" lang="en-US" sz="1450" b="0" i="0" u="none" strike="noStrike" kern="0" cap="none" spc="0" normalizeH="0" baseline="30000" noProof="0">
                          <a:ln>
                            <a:noFill/>
                          </a:ln>
                          <a:solidFill>
                            <a:schemeClr val="tx2"/>
                          </a:solidFill>
                          <a:effectLst/>
                          <a:uLnTx/>
                          <a:uFillTx/>
                          <a:latin typeface="Segoe Sans Display" pitchFamily="2" charset="0"/>
                          <a:ea typeface="+mn-ea"/>
                          <a:cs typeface="Segoe Sans Display" pitchFamily="2" charset="0"/>
                        </a:rPr>
                        <a:t>4</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80" rtl="0" eaLnBrk="1" fontAlgn="auto" latinLnBrk="0" hangingPunct="1">
                        <a:lnSpc>
                          <a:spcPct val="100000"/>
                        </a:lnSpc>
                        <a:spcBef>
                          <a:spcPts val="360"/>
                        </a:spcBef>
                        <a:spcAft>
                          <a:spcPts val="96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Live Captions with real-time translation</a:t>
                      </a:r>
                      <a:r>
                        <a:rPr kumimoji="0" lang="en-US" sz="1450" b="0" i="0" u="none" strike="noStrike" kern="0" cap="none" spc="0" normalizeH="0" baseline="30000" noProof="0">
                          <a:ln>
                            <a:noFill/>
                          </a:ln>
                          <a:solidFill>
                            <a:schemeClr val="tx2"/>
                          </a:solidFill>
                          <a:effectLst/>
                          <a:uLnTx/>
                          <a:uFillTx/>
                          <a:latin typeface="Segoe Sans Display" pitchFamily="2" charset="0"/>
                          <a:ea typeface="+mn-ea"/>
                          <a:cs typeface="Segoe Sans Display" pitchFamily="2" charset="0"/>
                        </a:rPr>
                        <a:t>3 </a:t>
                      </a: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(40+ languages)</a:t>
                      </a:r>
                    </a:p>
                  </a:txBody>
                  <a:tcPr marL="76200" marR="762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259587840"/>
                  </a:ext>
                </a:extLst>
              </a:tr>
              <a:tr h="381000">
                <a:tc>
                  <a:txBody>
                    <a:bodyPr/>
                    <a:lstStyle/>
                    <a:p>
                      <a:pPr marL="0" indent="0">
                        <a:buFont typeface="Arial" panose="020B0604020202020204" pitchFamily="34" charset="0"/>
                        <a:buNone/>
                      </a:pPr>
                      <a:r>
                        <a:rPr kumimoji="0" lang="en-US" sz="1450" b="1" i="0" u="none" strike="noStrike" kern="0" cap="none" spc="0" normalizeH="0" baseline="0">
                          <a:ln>
                            <a:noFill/>
                          </a:ln>
                          <a:solidFill>
                            <a:schemeClr val="tx2"/>
                          </a:solidFill>
                          <a:effectLst/>
                          <a:uLnTx/>
                          <a:uFillTx/>
                          <a:latin typeface="Segoe Sans Display Semibold" pitchFamily="2" charset="0"/>
                          <a:ea typeface="+mn-ea"/>
                          <a:cs typeface="Segoe Sans Display Semibold" pitchFamily="2" charset="0"/>
                        </a:rPr>
                        <a:t>AI ready</a:t>
                      </a: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Supports existing AI features and functionality</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10972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50" b="0" i="0" u="none" strike="noStrike" kern="0" cap="none" spc="0" normalizeH="0" baseline="0" noProof="0">
                          <a:ln>
                            <a:noFill/>
                          </a:ln>
                          <a:solidFill>
                            <a:schemeClr val="tx2"/>
                          </a:solidFill>
                          <a:effectLst/>
                          <a:uLnTx/>
                          <a:uFillTx/>
                          <a:latin typeface="Segoe Sans Display" pitchFamily="2" charset="0"/>
                          <a:ea typeface="+mn-ea"/>
                          <a:cs typeface="Segoe Sans Display" pitchFamily="2" charset="0"/>
                        </a:rPr>
                        <a:t>Ready for next wave of AI innovation</a:t>
                      </a:r>
                    </a:p>
                  </a:txBody>
                  <a:tcPr marL="76200" marR="76200" marT="38100" marB="381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25759993"/>
                  </a:ext>
                </a:extLst>
              </a:tr>
            </a:tbl>
          </a:graphicData>
        </a:graphic>
      </p:graphicFrame>
      <p:sp>
        <p:nvSpPr>
          <p:cNvPr id="7" name="Title 6">
            <a:extLst>
              <a:ext uri="{FF2B5EF4-FFF2-40B4-BE49-F238E27FC236}">
                <a16:creationId xmlns:a16="http://schemas.microsoft.com/office/drawing/2014/main" id="{F8B2FB5A-F14E-1617-FCB3-1944964F0033}"/>
              </a:ext>
            </a:extLst>
          </p:cNvPr>
          <p:cNvSpPr txBox="1">
            <a:spLocks/>
          </p:cNvSpPr>
          <p:nvPr/>
        </p:nvSpPr>
        <p:spPr>
          <a:xfrm>
            <a:off x="285657" y="749283"/>
            <a:ext cx="8970440" cy="3767328"/>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Win Pro PC vs. Copilot+ PC</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pic>
        <p:nvPicPr>
          <p:cNvPr id="8" name="Picture 7">
            <a:extLst>
              <a:ext uri="{FF2B5EF4-FFF2-40B4-BE49-F238E27FC236}">
                <a16:creationId xmlns:a16="http://schemas.microsoft.com/office/drawing/2014/main" id="{3DF4CF98-2AEA-78E8-15DC-D7E0BEB8F01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71296" y="1707304"/>
            <a:ext cx="1312968" cy="739874"/>
          </a:xfrm>
          <a:prstGeom prst="rect">
            <a:avLst/>
          </a:prstGeom>
          <a:effectLst/>
        </p:spPr>
      </p:pic>
      <p:pic>
        <p:nvPicPr>
          <p:cNvPr id="9" name="Picture 8">
            <a:extLst>
              <a:ext uri="{FF2B5EF4-FFF2-40B4-BE49-F238E27FC236}">
                <a16:creationId xmlns:a16="http://schemas.microsoft.com/office/drawing/2014/main" id="{7F00DBB3-F0BF-7644-034B-D07ED9045C1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6298" y="1713746"/>
            <a:ext cx="1312968" cy="739876"/>
          </a:xfrm>
          <a:prstGeom prst="rect">
            <a:avLst/>
          </a:prstGeom>
          <a:effectLst/>
        </p:spPr>
      </p:pic>
    </p:spTree>
    <p:extLst>
      <p:ext uri="{BB962C8B-B14F-4D97-AF65-F5344CB8AC3E}">
        <p14:creationId xmlns:p14="http://schemas.microsoft.com/office/powerpoint/2010/main" val="2675397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1101427" y="0"/>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3"/>
          <a:srcRect l="30250"/>
          <a:stretch/>
        </p:blipFill>
        <p:spPr>
          <a:xfrm>
            <a:off x="11220859" y="2709"/>
            <a:ext cx="971141" cy="6855291"/>
          </a:xfrm>
          <a:prstGeom prst="rect">
            <a:avLst/>
          </a:prstGeom>
        </p:spPr>
      </p:pic>
      <p:sp>
        <p:nvSpPr>
          <p:cNvPr id="7" name="Title 6">
            <a:extLst>
              <a:ext uri="{FF2B5EF4-FFF2-40B4-BE49-F238E27FC236}">
                <a16:creationId xmlns:a16="http://schemas.microsoft.com/office/drawing/2014/main" id="{D74B4460-F779-AA48-3B0F-F0430BFB2934}"/>
              </a:ext>
            </a:extLst>
          </p:cNvPr>
          <p:cNvSpPr txBox="1">
            <a:spLocks/>
          </p:cNvSpPr>
          <p:nvPr/>
        </p:nvSpPr>
        <p:spPr>
          <a:xfrm>
            <a:off x="318526" y="791676"/>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PCs</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9" name="Title 13">
            <a:extLst>
              <a:ext uri="{FF2B5EF4-FFF2-40B4-BE49-F238E27FC236}">
                <a16:creationId xmlns:a16="http://schemas.microsoft.com/office/drawing/2014/main" id="{52CB2012-1332-88D3-91BB-5F3A111BBA5A}"/>
              </a:ext>
            </a:extLst>
          </p:cNvPr>
          <p:cNvSpPr txBox="1">
            <a:spLocks/>
          </p:cNvSpPr>
          <p:nvPr/>
        </p:nvSpPr>
        <p:spPr>
          <a:xfrm>
            <a:off x="6235359" y="5768830"/>
            <a:ext cx="4711277" cy="538609"/>
          </a:xfrm>
          <a:prstGeom prst="rect">
            <a:avLst/>
          </a:prstGeom>
          <a:noFill/>
        </p:spPr>
        <p:txBody>
          <a:bodyPr wrap="square" lIns="76200" tIns="38100" rIns="76200" bIns="38100" rtlCol="0" anchor="t">
            <a:spAutoFit/>
          </a:bodyPr>
          <a:lstStyle>
            <a:defPPr>
              <a:defRPr lang="en-US"/>
            </a:defPPr>
            <a:lvl1pPr lvl="0">
              <a:defRPr sz="1200" spc="-10">
                <a:solidFill>
                  <a:srgbClr val="21334D"/>
                </a:solidFill>
                <a:latin typeface="Segoe Sans Display" pitchFamily="2" charset="0"/>
                <a:cs typeface="Segoe Sans Display" pitchFamily="2"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Arial"/>
                <a:ea typeface="+mn-ea"/>
                <a:cs typeface="+mn-cs"/>
              </a:rPr>
              <a:t>New</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lang="en-US" sz="15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a:t>
            </a:r>
            <a:r>
              <a:rPr kumimoji="0" lang="en-US" sz="1500" b="0" i="0" u="none" strike="noStrike" kern="1200" cap="none" spc="0" normalizeH="0" baseline="0" noProof="0">
                <a:ln>
                  <a:noFill/>
                </a:ln>
                <a:solidFill>
                  <a:srgbClr val="FFFFFF"/>
                </a:solidFill>
                <a:effectLst/>
                <a:uLnTx/>
                <a:uFillTx/>
                <a:latin typeface="Arial"/>
                <a:ea typeface="+mn-ea"/>
                <a:cs typeface="+mn-cs"/>
              </a:rPr>
              <a:t> </a:t>
            </a:r>
            <a:r>
              <a:rPr kumimoji="0" lang="en-US" sz="15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Key </a:t>
            </a:r>
            <a:r>
              <a:rPr kumimoji="0" lang="en-US" sz="1500" b="0" i="0" u="none" strike="noStrike" kern="1200" cap="none" spc="0" normalizeH="0" baseline="0" noProof="0">
                <a:ln>
                  <a:noFill/>
                </a:ln>
                <a:solidFill>
                  <a:srgbClr val="FFFFFF"/>
                </a:solidFill>
                <a:effectLst/>
                <a:uLnTx/>
                <a:uFillTx/>
                <a:latin typeface="Arial"/>
                <a:ea typeface="+mn-ea"/>
                <a:cs typeface="+mn-cs"/>
              </a:rPr>
              <a:t>will launch Copilot when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n-ea"/>
                <a:cs typeface="+mn-cs"/>
              </a:rPr>
              <a:t>present</a:t>
            </a:r>
          </a:p>
        </p:txBody>
      </p:sp>
      <p:grpSp>
        <p:nvGrpSpPr>
          <p:cNvPr id="53" name="Group 52">
            <a:extLst>
              <a:ext uri="{FF2B5EF4-FFF2-40B4-BE49-F238E27FC236}">
                <a16:creationId xmlns:a16="http://schemas.microsoft.com/office/drawing/2014/main" id="{7485A8CF-9EDD-01F0-3B90-5924853A5DA8}"/>
              </a:ext>
            </a:extLst>
          </p:cNvPr>
          <p:cNvGrpSpPr/>
          <p:nvPr/>
        </p:nvGrpSpPr>
        <p:grpSpPr>
          <a:xfrm>
            <a:off x="503717" y="3308778"/>
            <a:ext cx="2969237" cy="858571"/>
            <a:chOff x="208802" y="3197340"/>
            <a:chExt cx="3818014" cy="1359569"/>
          </a:xfrm>
          <a:solidFill>
            <a:schemeClr val="tx2"/>
          </a:solidFill>
        </p:grpSpPr>
        <p:sp>
          <p:nvSpPr>
            <p:cNvPr id="54" name="Rectangle 53">
              <a:extLst>
                <a:ext uri="{FF2B5EF4-FFF2-40B4-BE49-F238E27FC236}">
                  <a16:creationId xmlns:a16="http://schemas.microsoft.com/office/drawing/2014/main" id="{6D975375-DC79-0CCE-C28B-3677B6615E3C}"/>
                </a:ext>
              </a:extLst>
            </p:cNvPr>
            <p:cNvSpPr/>
            <p:nvPr/>
          </p:nvSpPr>
          <p:spPr>
            <a:xfrm>
              <a:off x="208802" y="3197340"/>
              <a:ext cx="3818014" cy="1359569"/>
            </a:xfrm>
            <a:prstGeom prst="rect">
              <a:avLst/>
            </a:prstGeom>
            <a:grpFill/>
            <a:ln w="38100">
              <a:solidFill>
                <a:srgbClr val="67C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5" name="TextBox 54">
              <a:extLst>
                <a:ext uri="{FF2B5EF4-FFF2-40B4-BE49-F238E27FC236}">
                  <a16:creationId xmlns:a16="http://schemas.microsoft.com/office/drawing/2014/main" id="{5943A4C6-0758-3370-B229-D55CDE0D3FC4}"/>
                </a:ext>
              </a:extLst>
            </p:cNvPr>
            <p:cNvSpPr txBox="1"/>
            <p:nvPr/>
          </p:nvSpPr>
          <p:spPr>
            <a:xfrm>
              <a:off x="272150" y="3298336"/>
              <a:ext cx="3671620" cy="438635"/>
            </a:xfrm>
            <a:prstGeom prst="rect">
              <a:avLst/>
            </a:prstGeom>
            <a:grp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lumMod val="75000"/>
                      <a:lumOff val="25000"/>
                    </a:schemeClr>
                  </a:solidFill>
                  <a:effectLst/>
                  <a:uLnTx/>
                  <a:uFillTx/>
                  <a:latin typeface="Arial"/>
                  <a:ea typeface="+mn-ea"/>
                  <a:cs typeface="+mn-cs"/>
                </a:rPr>
                <a:t>Local Copilot</a:t>
              </a:r>
            </a:p>
          </p:txBody>
        </p:sp>
        <p:sp>
          <p:nvSpPr>
            <p:cNvPr id="56" name="TextBox 55">
              <a:extLst>
                <a:ext uri="{FF2B5EF4-FFF2-40B4-BE49-F238E27FC236}">
                  <a16:creationId xmlns:a16="http://schemas.microsoft.com/office/drawing/2014/main" id="{AD13A780-4CCF-A770-0693-62EB3C024BB0}"/>
                </a:ext>
              </a:extLst>
            </p:cNvPr>
            <p:cNvSpPr txBox="1"/>
            <p:nvPr/>
          </p:nvSpPr>
          <p:spPr>
            <a:xfrm>
              <a:off x="385159" y="3771886"/>
              <a:ext cx="3417221" cy="731058"/>
            </a:xfrm>
            <a:prstGeom prst="rect">
              <a:avLst/>
            </a:prstGeom>
            <a:grp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Quickly get information from your local machine to help you get engaged faster with local Copilot capabilities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grpSp>
      <p:sp>
        <p:nvSpPr>
          <p:cNvPr id="57" name="Rectangle 56">
            <a:extLst>
              <a:ext uri="{FF2B5EF4-FFF2-40B4-BE49-F238E27FC236}">
                <a16:creationId xmlns:a16="http://schemas.microsoft.com/office/drawing/2014/main" id="{ECD81ED5-ACE6-0C6F-7CEE-6FB70DA9C10C}"/>
              </a:ext>
            </a:extLst>
          </p:cNvPr>
          <p:cNvSpPr/>
          <p:nvPr/>
        </p:nvSpPr>
        <p:spPr>
          <a:xfrm>
            <a:off x="6859624" y="3308778"/>
            <a:ext cx="2969237" cy="858571"/>
          </a:xfrm>
          <a:prstGeom prst="rect">
            <a:avLst/>
          </a:prstGeom>
          <a:solidFill>
            <a:schemeClr val="tx2"/>
          </a:solidFill>
          <a:ln w="38100">
            <a:solidFill>
              <a:srgbClr val="67C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8" name="TextBox 57">
            <a:extLst>
              <a:ext uri="{FF2B5EF4-FFF2-40B4-BE49-F238E27FC236}">
                <a16:creationId xmlns:a16="http://schemas.microsoft.com/office/drawing/2014/main" id="{29493E12-4198-9E6A-DB27-5BD9BEDF311A}"/>
              </a:ext>
            </a:extLst>
          </p:cNvPr>
          <p:cNvSpPr txBox="1"/>
          <p:nvPr/>
        </p:nvSpPr>
        <p:spPr>
          <a:xfrm>
            <a:off x="7038504" y="3375470"/>
            <a:ext cx="2642173" cy="27699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lumMod val="75000"/>
                    <a:lumOff val="25000"/>
                  </a:schemeClr>
                </a:solidFill>
                <a:effectLst/>
                <a:uLnTx/>
                <a:uFillTx/>
                <a:latin typeface="Arial"/>
                <a:ea typeface="+mn-ea"/>
                <a:cs typeface="+mn-cs"/>
              </a:rPr>
              <a:t>Instantly Recall</a:t>
            </a:r>
          </a:p>
        </p:txBody>
      </p:sp>
      <p:sp>
        <p:nvSpPr>
          <p:cNvPr id="59" name="TextBox 58">
            <a:extLst>
              <a:ext uri="{FF2B5EF4-FFF2-40B4-BE49-F238E27FC236}">
                <a16:creationId xmlns:a16="http://schemas.microsoft.com/office/drawing/2014/main" id="{132BE396-D961-98D3-7E4D-2A2698E4CE23}"/>
              </a:ext>
            </a:extLst>
          </p:cNvPr>
          <p:cNvSpPr txBox="1"/>
          <p:nvPr/>
        </p:nvSpPr>
        <p:spPr>
          <a:xfrm>
            <a:off x="7035981" y="3700711"/>
            <a:ext cx="2682354" cy="30777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Quickly get back up and running where you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left off with your past work</a:t>
            </a:r>
          </a:p>
        </p:txBody>
      </p:sp>
      <p:sp>
        <p:nvSpPr>
          <p:cNvPr id="60" name="Rectangle 59">
            <a:extLst>
              <a:ext uri="{FF2B5EF4-FFF2-40B4-BE49-F238E27FC236}">
                <a16:creationId xmlns:a16="http://schemas.microsoft.com/office/drawing/2014/main" id="{49597F55-2A7C-563D-35B9-EE672A8F608B}"/>
              </a:ext>
            </a:extLst>
          </p:cNvPr>
          <p:cNvSpPr/>
          <p:nvPr/>
        </p:nvSpPr>
        <p:spPr>
          <a:xfrm>
            <a:off x="3671026" y="3308778"/>
            <a:ext cx="2969237" cy="858571"/>
          </a:xfrm>
          <a:prstGeom prst="rect">
            <a:avLst/>
          </a:prstGeom>
          <a:solidFill>
            <a:schemeClr val="tx2"/>
          </a:solidFill>
          <a:ln w="38100">
            <a:solidFill>
              <a:srgbClr val="67C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Box 60">
            <a:extLst>
              <a:ext uri="{FF2B5EF4-FFF2-40B4-BE49-F238E27FC236}">
                <a16:creationId xmlns:a16="http://schemas.microsoft.com/office/drawing/2014/main" id="{FAB47B84-EA76-3C7F-4727-897F61023A19}"/>
              </a:ext>
            </a:extLst>
          </p:cNvPr>
          <p:cNvSpPr txBox="1"/>
          <p:nvPr/>
        </p:nvSpPr>
        <p:spPr>
          <a:xfrm>
            <a:off x="3622386" y="3353303"/>
            <a:ext cx="3014461" cy="27699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lumMod val="75000"/>
                    <a:lumOff val="25000"/>
                  </a:schemeClr>
                </a:solidFill>
                <a:effectLst/>
                <a:uLnTx/>
                <a:uFillTx/>
                <a:latin typeface="Arial"/>
                <a:ea typeface="+mn-ea"/>
                <a:cs typeface="+mn-cs"/>
              </a:rPr>
              <a:t>Studio Effects +</a:t>
            </a:r>
          </a:p>
        </p:txBody>
      </p:sp>
      <p:sp>
        <p:nvSpPr>
          <p:cNvPr id="62" name="TextBox 61">
            <a:extLst>
              <a:ext uri="{FF2B5EF4-FFF2-40B4-BE49-F238E27FC236}">
                <a16:creationId xmlns:a16="http://schemas.microsoft.com/office/drawing/2014/main" id="{75158B57-2C39-C12B-7E8B-2F7DDBC35EA8}"/>
              </a:ext>
            </a:extLst>
          </p:cNvPr>
          <p:cNvSpPr txBox="1"/>
          <p:nvPr/>
        </p:nvSpPr>
        <p:spPr>
          <a:xfrm>
            <a:off x="3843862" y="3630302"/>
            <a:ext cx="2674895" cy="30777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Enhanced features for Studio Effects. High Resolutions, Live Translations, etc.  </a:t>
            </a:r>
          </a:p>
        </p:txBody>
      </p:sp>
      <p:sp>
        <p:nvSpPr>
          <p:cNvPr id="63" name="Rectangle 62">
            <a:extLst>
              <a:ext uri="{FF2B5EF4-FFF2-40B4-BE49-F238E27FC236}">
                <a16:creationId xmlns:a16="http://schemas.microsoft.com/office/drawing/2014/main" id="{F6CEB39A-5E4B-336C-FC84-1EA6595E999B}"/>
              </a:ext>
            </a:extLst>
          </p:cNvPr>
          <p:cNvSpPr/>
          <p:nvPr/>
        </p:nvSpPr>
        <p:spPr>
          <a:xfrm>
            <a:off x="500198" y="4418992"/>
            <a:ext cx="2969237" cy="845842"/>
          </a:xfrm>
          <a:prstGeom prst="rect">
            <a:avLst/>
          </a:prstGeom>
          <a:solidFill>
            <a:schemeClr val="tx2"/>
          </a:solidFill>
          <a:ln w="38100">
            <a:solidFill>
              <a:srgbClr val="67C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4" name="TextBox 63">
            <a:extLst>
              <a:ext uri="{FF2B5EF4-FFF2-40B4-BE49-F238E27FC236}">
                <a16:creationId xmlns:a16="http://schemas.microsoft.com/office/drawing/2014/main" id="{2931D5D4-E06C-0CD7-1B71-96006677A3D0}"/>
              </a:ext>
            </a:extLst>
          </p:cNvPr>
          <p:cNvSpPr txBox="1"/>
          <p:nvPr/>
        </p:nvSpPr>
        <p:spPr>
          <a:xfrm>
            <a:off x="652690" y="4786781"/>
            <a:ext cx="2770239" cy="30777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Ability for your PC to learn how you work and provide you with insights and optimizations </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C7CB1EE2-1061-B09B-B606-5A0B65FC7D68}"/>
              </a:ext>
            </a:extLst>
          </p:cNvPr>
          <p:cNvSpPr/>
          <p:nvPr/>
        </p:nvSpPr>
        <p:spPr>
          <a:xfrm>
            <a:off x="6856105" y="4418992"/>
            <a:ext cx="2969237" cy="845842"/>
          </a:xfrm>
          <a:prstGeom prst="rect">
            <a:avLst/>
          </a:prstGeom>
          <a:solidFill>
            <a:schemeClr val="tx2"/>
          </a:solidFill>
          <a:ln w="38100">
            <a:solidFill>
              <a:srgbClr val="67C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6" name="TextBox 65">
            <a:extLst>
              <a:ext uri="{FF2B5EF4-FFF2-40B4-BE49-F238E27FC236}">
                <a16:creationId xmlns:a16="http://schemas.microsoft.com/office/drawing/2014/main" id="{9C2326D6-0BA8-1352-D1B0-3BFCE4190CF1}"/>
              </a:ext>
            </a:extLst>
          </p:cNvPr>
          <p:cNvSpPr txBox="1"/>
          <p:nvPr/>
        </p:nvSpPr>
        <p:spPr>
          <a:xfrm>
            <a:off x="6980134" y="4463002"/>
            <a:ext cx="2758912" cy="27699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lumMod val="75000"/>
                    <a:lumOff val="25000"/>
                  </a:schemeClr>
                </a:solidFill>
                <a:effectLst/>
                <a:uLnTx/>
                <a:uFillTx/>
                <a:latin typeface="Arial"/>
                <a:ea typeface="+mn-ea"/>
                <a:cs typeface="+mn-cs"/>
              </a:rPr>
              <a:t>Seamless Integration</a:t>
            </a:r>
          </a:p>
        </p:txBody>
      </p:sp>
      <p:sp>
        <p:nvSpPr>
          <p:cNvPr id="67" name="TextBox 66">
            <a:extLst>
              <a:ext uri="{FF2B5EF4-FFF2-40B4-BE49-F238E27FC236}">
                <a16:creationId xmlns:a16="http://schemas.microsoft.com/office/drawing/2014/main" id="{0C114169-8EE7-F730-0683-D74C213C0AF6}"/>
              </a:ext>
            </a:extLst>
          </p:cNvPr>
          <p:cNvSpPr txBox="1"/>
          <p:nvPr/>
        </p:nvSpPr>
        <p:spPr>
          <a:xfrm>
            <a:off x="7035980" y="4740001"/>
            <a:ext cx="2626135" cy="461665"/>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AI seamlessly integrated into Windows.  Launch other Copilot applications from anywhere within Windows</a:t>
            </a:r>
          </a:p>
        </p:txBody>
      </p:sp>
      <p:sp>
        <p:nvSpPr>
          <p:cNvPr id="68" name="Rectangle 67">
            <a:extLst>
              <a:ext uri="{FF2B5EF4-FFF2-40B4-BE49-F238E27FC236}">
                <a16:creationId xmlns:a16="http://schemas.microsoft.com/office/drawing/2014/main" id="{68CFC919-2791-051F-F16B-53037546ED52}"/>
              </a:ext>
            </a:extLst>
          </p:cNvPr>
          <p:cNvSpPr/>
          <p:nvPr/>
        </p:nvSpPr>
        <p:spPr>
          <a:xfrm>
            <a:off x="3667507" y="4418992"/>
            <a:ext cx="2969237" cy="845842"/>
          </a:xfrm>
          <a:prstGeom prst="rect">
            <a:avLst/>
          </a:prstGeom>
          <a:solidFill>
            <a:schemeClr val="tx2"/>
          </a:solidFill>
          <a:ln w="38100">
            <a:solidFill>
              <a:srgbClr val="67C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9" name="TextBox 68">
            <a:extLst>
              <a:ext uri="{FF2B5EF4-FFF2-40B4-BE49-F238E27FC236}">
                <a16:creationId xmlns:a16="http://schemas.microsoft.com/office/drawing/2014/main" id="{79FC4AFC-CAE5-562C-E2E9-A15C1A0B4EAB}"/>
              </a:ext>
            </a:extLst>
          </p:cNvPr>
          <p:cNvSpPr txBox="1"/>
          <p:nvPr/>
        </p:nvSpPr>
        <p:spPr>
          <a:xfrm>
            <a:off x="3622401" y="4463002"/>
            <a:ext cx="2945205" cy="27699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lumMod val="75000"/>
                    <a:lumOff val="25000"/>
                  </a:schemeClr>
                </a:solidFill>
                <a:effectLst/>
                <a:uLnTx/>
                <a:uFillTx/>
                <a:latin typeface="Arial"/>
                <a:ea typeface="+mn-ea"/>
                <a:cs typeface="+mn-cs"/>
              </a:rPr>
              <a:t>Interact Naturally</a:t>
            </a:r>
          </a:p>
        </p:txBody>
      </p:sp>
      <p:sp>
        <p:nvSpPr>
          <p:cNvPr id="70" name="TextBox 69">
            <a:extLst>
              <a:ext uri="{FF2B5EF4-FFF2-40B4-BE49-F238E27FC236}">
                <a16:creationId xmlns:a16="http://schemas.microsoft.com/office/drawing/2014/main" id="{3AD5589E-B1FB-F008-F313-0EE3753FF326}"/>
              </a:ext>
            </a:extLst>
          </p:cNvPr>
          <p:cNvSpPr txBox="1"/>
          <p:nvPr/>
        </p:nvSpPr>
        <p:spPr>
          <a:xfrm>
            <a:off x="3834922" y="4788316"/>
            <a:ext cx="2741509" cy="30777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Use audio and or the keyboard to interact naturally with the PC</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89" name="TextBox 88">
            <a:extLst>
              <a:ext uri="{FF2B5EF4-FFF2-40B4-BE49-F238E27FC236}">
                <a16:creationId xmlns:a16="http://schemas.microsoft.com/office/drawing/2014/main" id="{BD188C9A-0132-7560-4344-B706DE81E820}"/>
              </a:ext>
            </a:extLst>
          </p:cNvPr>
          <p:cNvSpPr txBox="1"/>
          <p:nvPr/>
        </p:nvSpPr>
        <p:spPr>
          <a:xfrm>
            <a:off x="515732" y="4463002"/>
            <a:ext cx="2945205" cy="27699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lumMod val="75000"/>
                    <a:lumOff val="25000"/>
                  </a:schemeClr>
                </a:solidFill>
                <a:effectLst/>
                <a:uLnTx/>
                <a:uFillTx/>
                <a:latin typeface="Arial"/>
                <a:ea typeface="+mn-ea"/>
                <a:cs typeface="+mn-cs"/>
              </a:rPr>
              <a:t>Discover &amp; Do</a:t>
            </a:r>
          </a:p>
        </p:txBody>
      </p:sp>
      <p:graphicFrame>
        <p:nvGraphicFramePr>
          <p:cNvPr id="94" name="Table 93">
            <a:extLst>
              <a:ext uri="{FF2B5EF4-FFF2-40B4-BE49-F238E27FC236}">
                <a16:creationId xmlns:a16="http://schemas.microsoft.com/office/drawing/2014/main" id="{11BB7F80-E54A-9746-74CB-A066EA4A0367}"/>
              </a:ext>
            </a:extLst>
          </p:cNvPr>
          <p:cNvGraphicFramePr>
            <a:graphicFrameLocks noGrp="1"/>
          </p:cNvGraphicFramePr>
          <p:nvPr>
            <p:extLst>
              <p:ext uri="{D42A27DB-BD31-4B8C-83A1-F6EECF244321}">
                <p14:modId xmlns:p14="http://schemas.microsoft.com/office/powerpoint/2010/main" val="694154440"/>
              </p:ext>
            </p:extLst>
          </p:nvPr>
        </p:nvGraphicFramePr>
        <p:xfrm>
          <a:off x="477120" y="5644226"/>
          <a:ext cx="3818014" cy="893064"/>
        </p:xfrm>
        <a:graphic>
          <a:graphicData uri="http://schemas.openxmlformats.org/drawingml/2006/table">
            <a:tbl>
              <a:tblPr firstRow="1" bandRow="1">
                <a:tableStyleId>{9D7B26C5-4107-4FEC-AEDC-1716B250A1EF}</a:tableStyleId>
              </a:tblPr>
              <a:tblGrid>
                <a:gridCol w="725928">
                  <a:extLst>
                    <a:ext uri="{9D8B030D-6E8A-4147-A177-3AD203B41FA5}">
                      <a16:colId xmlns:a16="http://schemas.microsoft.com/office/drawing/2014/main" val="864177468"/>
                    </a:ext>
                  </a:extLst>
                </a:gridCol>
                <a:gridCol w="3092086">
                  <a:extLst>
                    <a:ext uri="{9D8B030D-6E8A-4147-A177-3AD203B41FA5}">
                      <a16:colId xmlns:a16="http://schemas.microsoft.com/office/drawing/2014/main" val="1664394598"/>
                    </a:ext>
                  </a:extLst>
                </a:gridCol>
              </a:tblGrid>
              <a:tr h="142065">
                <a:tc gridSpan="2">
                  <a:txBody>
                    <a:bodyPr/>
                    <a:lstStyle/>
                    <a:p>
                      <a:r>
                        <a:rPr lang="en-US" sz="1100" b="1">
                          <a:ln>
                            <a:noFill/>
                          </a:ln>
                          <a:solidFill>
                            <a:schemeClr val="tx2"/>
                          </a:solidFill>
                          <a:latin typeface="Segoe UI" panose="020B0502040204020203" pitchFamily="34" charset="0"/>
                        </a:rPr>
                        <a:t>PC Requirements</a:t>
                      </a:r>
                      <a:endParaRPr lang="en-US" sz="1100">
                        <a:ln>
                          <a:noFill/>
                        </a:ln>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100"/>
                    </a:p>
                  </a:txBody>
                  <a:tcPr>
                    <a:solidFill>
                      <a:schemeClr val="bg1">
                        <a:lumMod val="75000"/>
                      </a:schemeClr>
                    </a:solidFill>
                  </a:tcPr>
                </a:tc>
                <a:extLst>
                  <a:ext uri="{0D108BD9-81ED-4DB2-BD59-A6C34878D82A}">
                    <a16:rowId xmlns:a16="http://schemas.microsoft.com/office/drawing/2014/main" val="3710148027"/>
                  </a:ext>
                </a:extLst>
              </a:tr>
              <a:tr h="87742">
                <a:tc>
                  <a:txBody>
                    <a:bodyPr/>
                    <a:lstStyle/>
                    <a:p>
                      <a:pPr marL="0" marR="0" lvl="0" indent="0" algn="r" defTabSz="91438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accent1"/>
                          </a:solidFill>
                          <a:effectLst/>
                          <a:uLnTx/>
                          <a:uFillTx/>
                          <a:latin typeface="Segoe UI" panose="020B0502040204020203" pitchFamily="34" charset="0"/>
                          <a:ea typeface="+mn-ea"/>
                          <a:cs typeface="+mn-cs"/>
                        </a:rPr>
                        <a:t>Hardware:</a:t>
                      </a:r>
                    </a:p>
                  </a:txBody>
                  <a:tcPr marL="45720" marR="45720"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800">
                          <a:ln>
                            <a:noFill/>
                          </a:ln>
                          <a:solidFill>
                            <a:schemeClr val="accent1"/>
                          </a:solidFill>
                        </a:rPr>
                        <a:t>40+ TOPs NPU  |  256 GB SSD  |  16 GB Memory</a:t>
                      </a:r>
                    </a:p>
                  </a:txBody>
                  <a:tcPr marL="45720" marR="45720"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105643339"/>
                  </a:ext>
                </a:extLst>
              </a:tr>
              <a:tr h="87742">
                <a:tc>
                  <a:txBody>
                    <a:bodyPr/>
                    <a:lstStyle/>
                    <a:p>
                      <a:pPr marL="0" marR="0" lvl="0" indent="0" algn="r" defTabSz="91438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accent1"/>
                          </a:solidFill>
                          <a:effectLst/>
                          <a:uLnTx/>
                          <a:uFillTx/>
                          <a:latin typeface="Segoe UI" panose="020B0502040204020203" pitchFamily="34" charset="0"/>
                          <a:ea typeface="+mn-ea"/>
                          <a:cs typeface="+mn-cs"/>
                        </a:rPr>
                        <a:t>OS:</a:t>
                      </a:r>
                    </a:p>
                  </a:txBody>
                  <a:tcPr marL="45720" marR="45720"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800">
                          <a:ln>
                            <a:noFill/>
                          </a:ln>
                          <a:solidFill>
                            <a:schemeClr val="accent1"/>
                          </a:solidFill>
                        </a:rPr>
                        <a:t>Windows 11 24H2</a:t>
                      </a:r>
                    </a:p>
                  </a:txBody>
                  <a:tcPr marL="45720" marR="45720"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795514045"/>
                  </a:ext>
                </a:extLst>
              </a:tr>
              <a:tr h="87742">
                <a:tc>
                  <a:txBody>
                    <a:bodyPr/>
                    <a:lstStyle/>
                    <a:p>
                      <a:pPr marL="0" marR="0" lvl="0" indent="0" algn="r" defTabSz="91438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accent1"/>
                          </a:solidFill>
                          <a:effectLst/>
                          <a:uLnTx/>
                          <a:uFillTx/>
                          <a:latin typeface="Segoe UI" panose="020B0502040204020203" pitchFamily="34" charset="0"/>
                          <a:ea typeface="+mn-ea"/>
                          <a:cs typeface="+mn-cs"/>
                        </a:rPr>
                        <a:t>Dell Offers:</a:t>
                      </a:r>
                    </a:p>
                  </a:txBody>
                  <a:tcPr marL="45720" marR="45720"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800">
                          <a:ln>
                            <a:noFill/>
                          </a:ln>
                          <a:solidFill>
                            <a:schemeClr val="accent1"/>
                          </a:solidFill>
                        </a:rPr>
                        <a:t>QC (Harmoa / Purwa)  |  Intel (LNL)  |  AMD (STRIX)</a:t>
                      </a:r>
                    </a:p>
                  </a:txBody>
                  <a:tcPr marL="45720" marR="45720"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061413570"/>
                  </a:ext>
                </a:extLst>
              </a:tr>
              <a:tr h="86911">
                <a:tc>
                  <a:txBody>
                    <a:bodyPr/>
                    <a:lstStyle/>
                    <a:p>
                      <a:pPr algn="r"/>
                      <a:r>
                        <a:rPr lang="en-US" sz="800" b="1">
                          <a:ln>
                            <a:noFill/>
                          </a:ln>
                          <a:solidFill>
                            <a:schemeClr val="accent1"/>
                          </a:solidFill>
                        </a:rPr>
                        <a:t>Cost:</a:t>
                      </a:r>
                    </a:p>
                  </a:txBody>
                  <a:tcPr marL="45720" marR="45720"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914386" rtl="0" eaLnBrk="1" fontAlgn="auto" latinLnBrk="0" hangingPunct="1">
                        <a:lnSpc>
                          <a:spcPct val="100000"/>
                        </a:lnSpc>
                        <a:spcBef>
                          <a:spcPts val="0"/>
                        </a:spcBef>
                        <a:spcAft>
                          <a:spcPts val="0"/>
                        </a:spcAft>
                        <a:buClrTx/>
                        <a:buSzTx/>
                        <a:buFontTx/>
                        <a:buNone/>
                        <a:tabLst/>
                        <a:defRPr/>
                      </a:pPr>
                      <a:r>
                        <a:rPr lang="en-US" sz="800">
                          <a:ln>
                            <a:noFill/>
                          </a:ln>
                          <a:solidFill>
                            <a:schemeClr val="accent1"/>
                          </a:solidFill>
                        </a:rPr>
                        <a:t>No additional cost for Copilot + PC | (M365 Subscription only)</a:t>
                      </a:r>
                    </a:p>
                  </a:txBody>
                  <a:tcPr marL="45720" marR="45720" marT="18288" marB="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34255116"/>
                  </a:ext>
                </a:extLst>
              </a:tr>
            </a:tbl>
          </a:graphicData>
        </a:graphic>
      </p:graphicFrame>
      <p:pic>
        <p:nvPicPr>
          <p:cNvPr id="95" name="Picture 94">
            <a:extLst>
              <a:ext uri="{FF2B5EF4-FFF2-40B4-BE49-F238E27FC236}">
                <a16:creationId xmlns:a16="http://schemas.microsoft.com/office/drawing/2014/main" id="{AB72D28F-9123-72F2-E147-3540E4B252E2}"/>
              </a:ext>
            </a:extLst>
          </p:cNvPr>
          <p:cNvPicPr>
            <a:picLocks noChangeAspect="1"/>
          </p:cNvPicPr>
          <p:nvPr/>
        </p:nvPicPr>
        <p:blipFill>
          <a:blip r:embed="rId4"/>
          <a:stretch>
            <a:fillRect/>
          </a:stretch>
        </p:blipFill>
        <p:spPr>
          <a:xfrm>
            <a:off x="4847180" y="5685641"/>
            <a:ext cx="1257300" cy="7613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6" name="Picture 95">
            <a:extLst>
              <a:ext uri="{FF2B5EF4-FFF2-40B4-BE49-F238E27FC236}">
                <a16:creationId xmlns:a16="http://schemas.microsoft.com/office/drawing/2014/main" id="{EB957E67-FEBB-A75C-C82A-FE9AA2BBF9CF}"/>
              </a:ext>
            </a:extLst>
          </p:cNvPr>
          <p:cNvPicPr>
            <a:picLocks noChangeAspect="1"/>
          </p:cNvPicPr>
          <p:nvPr/>
        </p:nvPicPr>
        <p:blipFill>
          <a:blip r:embed="rId5"/>
          <a:stretch>
            <a:fillRect/>
          </a:stretch>
        </p:blipFill>
        <p:spPr>
          <a:xfrm>
            <a:off x="6810941" y="359128"/>
            <a:ext cx="3055880" cy="2542020"/>
          </a:xfrm>
          <a:prstGeom prst="rect">
            <a:avLst/>
          </a:prstGeom>
          <a:effectLst>
            <a:softEdge rad="50800"/>
          </a:effectLst>
        </p:spPr>
      </p:pic>
      <p:sp>
        <p:nvSpPr>
          <p:cNvPr id="98" name="TextBox 97">
            <a:extLst>
              <a:ext uri="{FF2B5EF4-FFF2-40B4-BE49-F238E27FC236}">
                <a16:creationId xmlns:a16="http://schemas.microsoft.com/office/drawing/2014/main" id="{DFAF73E4-972E-B2CF-6F4F-C4F1104E3303}"/>
              </a:ext>
            </a:extLst>
          </p:cNvPr>
          <p:cNvSpPr txBox="1"/>
          <p:nvPr/>
        </p:nvSpPr>
        <p:spPr>
          <a:xfrm>
            <a:off x="356137" y="1733580"/>
            <a:ext cx="6104466" cy="116955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Dell‘s Copilot+ Devices:</a:t>
            </a:r>
          </a:p>
          <a:p>
            <a:pPr marL="742950" lvl="1" indent="-285750" defTabSz="914377">
              <a:buFont typeface="Arial" panose="020B0604020202020204" pitchFamily="34" charset="0"/>
              <a:buChar char="•"/>
              <a:defRPr/>
            </a:pPr>
            <a:r>
              <a:rPr lang="en-US" sz="1400">
                <a:solidFill>
                  <a:srgbClr val="FFFFFF"/>
                </a:solidFill>
                <a:latin typeface="Arial"/>
              </a:rPr>
              <a:t>Latitude 5455 </a:t>
            </a:r>
            <a:r>
              <a:rPr lang="en-US" sz="1000">
                <a:solidFill>
                  <a:srgbClr val="FFFFFF"/>
                </a:solidFill>
                <a:latin typeface="Arial"/>
              </a:rPr>
              <a:t>(available 9/24)</a:t>
            </a:r>
          </a:p>
          <a:p>
            <a:pPr marL="742950" lvl="1" indent="-285750" defTabSz="914377">
              <a:buFont typeface="Arial" panose="020B0604020202020204" pitchFamily="34" charset="0"/>
              <a:buChar char="•"/>
              <a:defRPr/>
            </a:pPr>
            <a:r>
              <a:rPr lang="en-US" sz="1400" b="1">
                <a:solidFill>
                  <a:srgbClr val="FFFFFF"/>
                </a:solidFill>
                <a:latin typeface="Arial"/>
              </a:rPr>
              <a:t>Latitude 7455</a:t>
            </a:r>
          </a:p>
          <a:p>
            <a:pPr marL="742950" lvl="1" indent="-285750" defTabSz="914377">
              <a:buFont typeface="Arial" panose="020B0604020202020204" pitchFamily="34" charset="0"/>
              <a:buChar char="•"/>
              <a:defRPr/>
            </a:pPr>
            <a:r>
              <a:rPr lang="en-US" sz="1400">
                <a:solidFill>
                  <a:srgbClr val="FFFFFF"/>
                </a:solidFill>
                <a:latin typeface="Arial"/>
              </a:rPr>
              <a:t>XPS 9345</a:t>
            </a:r>
          </a:p>
          <a:p>
            <a:pPr marL="742950" lvl="1" indent="-285750" defTabSz="914377">
              <a:buFont typeface="Arial" panose="020B0604020202020204" pitchFamily="34" charset="0"/>
              <a:buChar char="•"/>
              <a:defRPr/>
            </a:pPr>
            <a:r>
              <a:rPr lang="en-US" sz="1400">
                <a:solidFill>
                  <a:srgbClr val="FFFFFF"/>
                </a:solidFill>
                <a:latin typeface="Arial"/>
              </a:rPr>
              <a:t>Inspiron 7441</a:t>
            </a:r>
          </a:p>
        </p:txBody>
      </p:sp>
    </p:spTree>
    <p:extLst>
      <p:ext uri="{BB962C8B-B14F-4D97-AF65-F5344CB8AC3E}">
        <p14:creationId xmlns:p14="http://schemas.microsoft.com/office/powerpoint/2010/main" val="1309802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1162951" y="0"/>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4"/>
          <a:srcRect l="30250"/>
          <a:stretch/>
        </p:blipFill>
        <p:spPr>
          <a:xfrm>
            <a:off x="11220859" y="2709"/>
            <a:ext cx="971141" cy="6855291"/>
          </a:xfrm>
          <a:prstGeom prst="rect">
            <a:avLst/>
          </a:prstGeom>
        </p:spPr>
      </p:pic>
      <p:sp>
        <p:nvSpPr>
          <p:cNvPr id="7" name="Title 6">
            <a:extLst>
              <a:ext uri="{FF2B5EF4-FFF2-40B4-BE49-F238E27FC236}">
                <a16:creationId xmlns:a16="http://schemas.microsoft.com/office/drawing/2014/main" id="{D74B4460-F779-AA48-3B0F-F0430BFB2934}"/>
              </a:ext>
            </a:extLst>
          </p:cNvPr>
          <p:cNvSpPr txBox="1">
            <a:spLocks/>
          </p:cNvSpPr>
          <p:nvPr/>
        </p:nvSpPr>
        <p:spPr>
          <a:xfrm>
            <a:off x="272636" y="803187"/>
            <a:ext cx="8031390"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 features &amp; capabilities</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6" name="Title 6">
            <a:extLst>
              <a:ext uri="{FF2B5EF4-FFF2-40B4-BE49-F238E27FC236}">
                <a16:creationId xmlns:a16="http://schemas.microsoft.com/office/drawing/2014/main" id="{4B12440C-9360-EBCA-1FD0-FD3C0B3D3F6C}"/>
              </a:ext>
            </a:extLst>
          </p:cNvPr>
          <p:cNvSpPr txBox="1">
            <a:spLocks/>
          </p:cNvSpPr>
          <p:nvPr/>
        </p:nvSpPr>
        <p:spPr>
          <a:xfrm>
            <a:off x="954668" y="332481"/>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1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PCs</a:t>
            </a:r>
            <a:endParaRPr kumimoji="0" lang="en-US" sz="12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pic>
        <p:nvPicPr>
          <p:cNvPr id="13" name="Picture 12">
            <a:extLst>
              <a:ext uri="{FF2B5EF4-FFF2-40B4-BE49-F238E27FC236}">
                <a16:creationId xmlns:a16="http://schemas.microsoft.com/office/drawing/2014/main" id="{D2EF27AA-063F-C5FF-6C21-1DE3114B48BE}"/>
              </a:ext>
            </a:extLst>
          </p:cNvPr>
          <p:cNvPicPr>
            <a:picLocks noChangeAspect="1"/>
          </p:cNvPicPr>
          <p:nvPr/>
        </p:nvPicPr>
        <p:blipFill>
          <a:blip r:embed="rId5"/>
          <a:stretch>
            <a:fillRect/>
          </a:stretch>
        </p:blipFill>
        <p:spPr>
          <a:xfrm>
            <a:off x="419069" y="4435577"/>
            <a:ext cx="2417257" cy="2422423"/>
          </a:xfrm>
          <a:prstGeom prst="rect">
            <a:avLst/>
          </a:prstGeom>
        </p:spPr>
      </p:pic>
      <p:grpSp>
        <p:nvGrpSpPr>
          <p:cNvPr id="8" name="Group 7">
            <a:extLst>
              <a:ext uri="{FF2B5EF4-FFF2-40B4-BE49-F238E27FC236}">
                <a16:creationId xmlns:a16="http://schemas.microsoft.com/office/drawing/2014/main" id="{F80485C4-7668-D310-09E4-2E3628826EC7}"/>
              </a:ext>
            </a:extLst>
          </p:cNvPr>
          <p:cNvGrpSpPr/>
          <p:nvPr/>
        </p:nvGrpSpPr>
        <p:grpSpPr>
          <a:xfrm>
            <a:off x="8515759" y="2234349"/>
            <a:ext cx="2705100" cy="3037550"/>
            <a:chOff x="10921143" y="2216724"/>
            <a:chExt cx="3246120" cy="3645060"/>
          </a:xfrm>
        </p:grpSpPr>
        <p:sp>
          <p:nvSpPr>
            <p:cNvPr id="9" name="Text Placeholder 11">
              <a:extLst>
                <a:ext uri="{FF2B5EF4-FFF2-40B4-BE49-F238E27FC236}">
                  <a16:creationId xmlns:a16="http://schemas.microsoft.com/office/drawing/2014/main" id="{93938598-96E1-7A45-C99D-BC32BDA1C188}"/>
                </a:ext>
              </a:extLst>
            </p:cNvPr>
            <p:cNvSpPr txBox="1">
              <a:spLocks/>
            </p:cNvSpPr>
            <p:nvPr/>
          </p:nvSpPr>
          <p:spPr>
            <a:xfrm>
              <a:off x="10967084" y="3055154"/>
              <a:ext cx="2970007" cy="849463"/>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40000"/>
                </a:lnSpc>
                <a:spcBef>
                  <a:spcPts val="500"/>
                </a:spcBef>
                <a:buFont typeface="Arial" panose="020B0604020202020204" pitchFamily="34" charset="0"/>
                <a:buNone/>
                <a:defRPr sz="1200" kern="1200">
                  <a:solidFill>
                    <a:schemeClr val="tx1"/>
                  </a:solidFill>
                  <a:latin typeface="Segoe UI Semibold" panose="020B0702040204020203" pitchFamily="34" charset="0"/>
                  <a:ea typeface="+mn-ea"/>
                  <a:cs typeface="Segoe UI Semibold" panose="020B0702040204020203" pitchFamily="34" charset="0"/>
                </a:defRPr>
              </a:lvl2pPr>
              <a:lvl3pPr marL="914400" indent="0" algn="l" defTabSz="914400" rtl="0" eaLnBrk="1" latinLnBrk="0" hangingPunct="1">
                <a:lnSpc>
                  <a:spcPct val="140000"/>
                </a:lnSpc>
                <a:spcBef>
                  <a:spcPts val="500"/>
                </a:spcBef>
                <a:buFont typeface="Arial" panose="020B0604020202020204" pitchFamily="34" charset="0"/>
                <a:buNone/>
                <a:defRPr sz="1200" kern="1200">
                  <a:solidFill>
                    <a:schemeClr val="tx1"/>
                  </a:solidFill>
                  <a:latin typeface="Segoe UI Semibold" panose="020B0702040204020203" pitchFamily="34" charset="0"/>
                  <a:ea typeface="+mn-ea"/>
                  <a:cs typeface="Segoe UI Semibold" panose="020B0702040204020203" pitchFamily="34" charset="0"/>
                </a:defRPr>
              </a:lvl3pPr>
              <a:lvl4pPr marL="1371600" indent="0" algn="l" defTabSz="914400" rtl="0" eaLnBrk="1" latinLnBrk="0" hangingPunct="1">
                <a:lnSpc>
                  <a:spcPct val="140000"/>
                </a:lnSpc>
                <a:spcBef>
                  <a:spcPts val="500"/>
                </a:spcBef>
                <a:buFont typeface="Arial" panose="020B0604020202020204" pitchFamily="34" charset="0"/>
                <a:buNone/>
                <a:defRPr sz="1200" kern="1200">
                  <a:solidFill>
                    <a:schemeClr val="tx1"/>
                  </a:solidFill>
                  <a:latin typeface="Segoe UI Semibold" panose="020B0702040204020203" pitchFamily="34" charset="0"/>
                  <a:ea typeface="+mn-ea"/>
                  <a:cs typeface="Segoe UI Semibold" panose="020B0702040204020203" pitchFamily="34" charset="0"/>
                </a:defRPr>
              </a:lvl4pPr>
              <a:lvl5pPr marL="1828800" indent="0" algn="l" defTabSz="914400" rtl="0" eaLnBrk="1" latinLnBrk="0" hangingPunct="1">
                <a:lnSpc>
                  <a:spcPct val="140000"/>
                </a:lnSpc>
                <a:spcBef>
                  <a:spcPts val="500"/>
                </a:spcBef>
                <a:buFont typeface="Arial" panose="020B0604020202020204" pitchFamily="34" charset="0"/>
                <a:buNone/>
                <a:defRPr sz="1200" kern="120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Semibold" pitchFamily="2" charset="0"/>
                </a:rPr>
                <a:t>Puts AI and performance at your service, so your team can respond to business needs with speed and agility.</a:t>
              </a:r>
            </a:p>
          </p:txBody>
        </p:sp>
        <p:sp>
          <p:nvSpPr>
            <p:cNvPr id="11" name="Title 5">
              <a:extLst>
                <a:ext uri="{FF2B5EF4-FFF2-40B4-BE49-F238E27FC236}">
                  <a16:creationId xmlns:a16="http://schemas.microsoft.com/office/drawing/2014/main" id="{54058D60-5A78-597A-3DE9-704CCCDE369D}"/>
                </a:ext>
              </a:extLst>
            </p:cNvPr>
            <p:cNvSpPr txBox="1">
              <a:spLocks/>
            </p:cNvSpPr>
            <p:nvPr/>
          </p:nvSpPr>
          <p:spPr>
            <a:xfrm>
              <a:off x="10967084" y="2216724"/>
              <a:ext cx="2922171" cy="704276"/>
            </a:xfrm>
            <a:prstGeom prst="rect">
              <a:avLst/>
            </a:prstGeom>
          </p:spPr>
          <p:txBody>
            <a:bodyPr vert="horz" lIns="91440" tIns="45720" rIns="91440" bIns="45720" rtlCol="0" anchor="t">
              <a:noAutofit/>
            </a:bodyPr>
            <a:lstStyle>
              <a:lvl1pPr algn="l" defTabSz="914400" rtl="0" eaLnBrk="1" latinLnBrk="0" hangingPunct="1">
                <a:lnSpc>
                  <a:spcPts val="2400"/>
                </a:lnSpc>
                <a:spcBef>
                  <a:spcPct val="0"/>
                </a:spcBef>
                <a:buNone/>
                <a:defRPr sz="20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363"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j-ea"/>
                  <a:cs typeface="Segoe UI Semibold" panose="020B0702040204020203" pitchFamily="34" charset="0"/>
                </a:rPr>
                <a:t>Turbocharge your </a:t>
              </a:r>
            </a:p>
            <a:p>
              <a:pPr marL="0" marR="0" lvl="0" indent="0" algn="l" defTabSz="914363"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0672CB">
                      <a:lumMod val="40000"/>
                      <a:lumOff val="60000"/>
                    </a:srgbClr>
                  </a:solidFill>
                  <a:effectLst/>
                  <a:uLnTx/>
                  <a:uFillTx/>
                  <a:latin typeface="Arial"/>
                  <a:ea typeface="+mj-ea"/>
                  <a:cs typeface="Segoe UI Semibold" panose="020B0702040204020203" pitchFamily="34" charset="0"/>
                </a:rPr>
                <a:t>business impact</a:t>
              </a:r>
            </a:p>
          </p:txBody>
        </p:sp>
        <p:sp>
          <p:nvSpPr>
            <p:cNvPr id="14" name="Text Placeholder 11">
              <a:extLst>
                <a:ext uri="{FF2B5EF4-FFF2-40B4-BE49-F238E27FC236}">
                  <a16:creationId xmlns:a16="http://schemas.microsoft.com/office/drawing/2014/main" id="{8C3D1A9C-94AB-4BB9-18C3-EC26EA90EBC0}"/>
                </a:ext>
              </a:extLst>
            </p:cNvPr>
            <p:cNvSpPr txBox="1">
              <a:spLocks/>
            </p:cNvSpPr>
            <p:nvPr/>
          </p:nvSpPr>
          <p:spPr>
            <a:xfrm>
              <a:off x="10921143" y="3872981"/>
              <a:ext cx="3246120" cy="1988803"/>
            </a:xfrm>
            <a:prstGeom prst="rect">
              <a:avLst/>
            </a:prstGeom>
          </p:spPr>
          <p:txBody>
            <a:bodyPr vert="horz" lIns="91440" tIns="45720" rIns="91440" bIns="45720" rtlCol="0" anchor="t">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40000"/>
                </a:lnSpc>
                <a:spcBef>
                  <a:spcPts val="500"/>
                </a:spcBef>
                <a:buFont typeface="Arial" panose="020B0604020202020204" pitchFamily="34" charset="0"/>
                <a:buNone/>
                <a:defRPr sz="1200" kern="1200">
                  <a:solidFill>
                    <a:schemeClr val="tx1"/>
                  </a:solidFill>
                  <a:latin typeface="Segoe UI Semibold" panose="020B0702040204020203" pitchFamily="34" charset="0"/>
                  <a:ea typeface="+mn-ea"/>
                  <a:cs typeface="Segoe UI Semibold" panose="020B0702040204020203" pitchFamily="34" charset="0"/>
                </a:defRPr>
              </a:lvl2pPr>
              <a:lvl3pPr marL="914400" indent="0" algn="l" defTabSz="914400" rtl="0" eaLnBrk="1" latinLnBrk="0" hangingPunct="1">
                <a:lnSpc>
                  <a:spcPct val="140000"/>
                </a:lnSpc>
                <a:spcBef>
                  <a:spcPts val="500"/>
                </a:spcBef>
                <a:buFont typeface="Arial" panose="020B0604020202020204" pitchFamily="34" charset="0"/>
                <a:buNone/>
                <a:defRPr sz="1200" kern="1200">
                  <a:solidFill>
                    <a:schemeClr val="tx1"/>
                  </a:solidFill>
                  <a:latin typeface="Segoe UI Semibold" panose="020B0702040204020203" pitchFamily="34" charset="0"/>
                  <a:ea typeface="+mn-ea"/>
                  <a:cs typeface="Segoe UI Semibold" panose="020B0702040204020203" pitchFamily="34" charset="0"/>
                </a:defRPr>
              </a:lvl3pPr>
              <a:lvl4pPr marL="1371600" indent="0" algn="l" defTabSz="914400" rtl="0" eaLnBrk="1" latinLnBrk="0" hangingPunct="1">
                <a:lnSpc>
                  <a:spcPct val="140000"/>
                </a:lnSpc>
                <a:spcBef>
                  <a:spcPts val="500"/>
                </a:spcBef>
                <a:buFont typeface="Arial" panose="020B0604020202020204" pitchFamily="34" charset="0"/>
                <a:buNone/>
                <a:defRPr sz="1200" kern="1200">
                  <a:solidFill>
                    <a:schemeClr val="tx1"/>
                  </a:solidFill>
                  <a:latin typeface="Segoe UI Semibold" panose="020B0702040204020203" pitchFamily="34" charset="0"/>
                  <a:ea typeface="+mn-ea"/>
                  <a:cs typeface="Segoe UI Semibold" panose="020B0702040204020203" pitchFamily="34" charset="0"/>
                </a:defRPr>
              </a:lvl4pPr>
              <a:lvl5pPr marL="1828800" indent="0" algn="l" defTabSz="914400" rtl="0" eaLnBrk="1" latinLnBrk="0" hangingPunct="1">
                <a:lnSpc>
                  <a:spcPct val="140000"/>
                </a:lnSpc>
                <a:spcBef>
                  <a:spcPts val="500"/>
                </a:spcBef>
                <a:buFont typeface="Arial" panose="020B0604020202020204" pitchFamily="34" charset="0"/>
                <a:buNone/>
                <a:defRPr sz="1200" kern="120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69" marR="0" lvl="0" indent="-142869" algn="l" defTabSz="914363"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Copilot in Windows for self-service setup of accessories.</a:t>
              </a:r>
            </a:p>
            <a:p>
              <a:pPr marL="142869" marR="0" lvl="0" indent="-142869" algn="l" defTabSz="914363"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Manage with existing tools and policies</a:t>
              </a:r>
            </a:p>
            <a:p>
              <a:pPr marL="142869" marR="0" lvl="0" indent="-142869" algn="l" defTabSz="914363"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Ready for modern device management</a:t>
              </a:r>
            </a:p>
            <a:p>
              <a:pPr marL="142869" marR="0" lvl="0" indent="-142869" algn="l" defTabSz="914363"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Reduced energy consumption</a:t>
              </a:r>
            </a:p>
            <a:p>
              <a:pPr marL="142869" marR="0" lvl="0" indent="-142869" algn="l" defTabSz="914363"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Tailor for unique business needs with expanded Copilot experiences including Microsoft Copilot Studio,</a:t>
              </a:r>
              <a:r>
                <a:rPr kumimoji="0" lang="en-US" sz="1000" b="0" i="0" u="none" strike="noStrike" kern="1200" cap="none" spc="0" normalizeH="0" baseline="30000" noProof="0">
                  <a:ln>
                    <a:noFill/>
                  </a:ln>
                  <a:solidFill>
                    <a:srgbClr val="FFFFFF"/>
                  </a:solidFill>
                  <a:effectLst/>
                  <a:uLnTx/>
                  <a:uFillTx/>
                  <a:latin typeface="Arial"/>
                  <a:ea typeface="+mn-ea"/>
                  <a:cs typeface="Segoe Sans Display" pitchFamily="2" charset="0"/>
                </a:rPr>
                <a:t>5</a:t>
              </a: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 Copilot for Microsoft 365,</a:t>
              </a:r>
              <a:r>
                <a:rPr kumimoji="0" lang="en-US" sz="1000" b="0" i="0" u="none" strike="noStrike" kern="1200" cap="none" spc="0" normalizeH="0" baseline="30000" noProof="0">
                  <a:ln>
                    <a:noFill/>
                  </a:ln>
                  <a:solidFill>
                    <a:srgbClr val="FFFFFF"/>
                  </a:solidFill>
                  <a:effectLst/>
                  <a:uLnTx/>
                  <a:uFillTx/>
                  <a:latin typeface="Arial"/>
                  <a:ea typeface="+mn-ea"/>
                  <a:cs typeface="Segoe Sans Display" pitchFamily="2" charset="0"/>
                </a:rPr>
                <a:t>6</a:t>
              </a: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 and Copilot for Security.</a:t>
              </a:r>
              <a:r>
                <a:rPr kumimoji="0" lang="en-US" sz="1000" b="0" i="0" u="none" strike="noStrike" kern="1200" cap="none" spc="0" normalizeH="0" baseline="30000" noProof="0">
                  <a:ln>
                    <a:noFill/>
                  </a:ln>
                  <a:solidFill>
                    <a:srgbClr val="FFFFFF"/>
                  </a:solidFill>
                  <a:effectLst/>
                  <a:uLnTx/>
                  <a:uFillTx/>
                  <a:latin typeface="Arial"/>
                  <a:ea typeface="+mn-ea"/>
                  <a:cs typeface="Segoe Sans Display" pitchFamily="2" charset="0"/>
                </a:rPr>
                <a:t>6</a:t>
              </a:r>
            </a:p>
            <a:p>
              <a:pPr marL="0" marR="0" lvl="0" indent="0" algn="l" defTabSz="914363"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endParaRPr>
            </a:p>
            <a:p>
              <a:pPr marL="0" marR="0" lvl="0" indent="0" algn="l" defTabSz="914363" rtl="0" eaLnBrk="1" fontAlgn="auto" latinLnBrk="0" hangingPunct="1">
                <a:lnSpc>
                  <a:spcPct val="100000"/>
                </a:lnSpc>
                <a:spcBef>
                  <a:spcPts val="0"/>
                </a:spcBef>
                <a:spcAft>
                  <a:spcPts val="1000"/>
                </a:spcAft>
                <a:buClrTx/>
                <a:buSzTx/>
                <a:buFont typeface="Arial" panose="020B0604020202020204" pitchFamily="34" charset="0"/>
                <a:buNone/>
                <a:tabLst/>
                <a:defRPr/>
              </a:pPr>
              <a:b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br>
              <a:b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br>
              <a:endPar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endParaRPr>
            </a:p>
          </p:txBody>
        </p:sp>
      </p:grpSp>
      <p:grpSp>
        <p:nvGrpSpPr>
          <p:cNvPr id="15" name="Group 14">
            <a:extLst>
              <a:ext uri="{FF2B5EF4-FFF2-40B4-BE49-F238E27FC236}">
                <a16:creationId xmlns:a16="http://schemas.microsoft.com/office/drawing/2014/main" id="{BD14859C-F8AD-D87F-86B0-8BF6D9CE25E4}"/>
              </a:ext>
            </a:extLst>
          </p:cNvPr>
          <p:cNvGrpSpPr/>
          <p:nvPr/>
        </p:nvGrpSpPr>
        <p:grpSpPr>
          <a:xfrm>
            <a:off x="5725937" y="2234348"/>
            <a:ext cx="2705946" cy="3037551"/>
            <a:chOff x="7514591" y="2216724"/>
            <a:chExt cx="3247135" cy="3645061"/>
          </a:xfrm>
        </p:grpSpPr>
        <p:sp>
          <p:nvSpPr>
            <p:cNvPr id="16" name="Text Placeholder 9">
              <a:extLst>
                <a:ext uri="{FF2B5EF4-FFF2-40B4-BE49-F238E27FC236}">
                  <a16:creationId xmlns:a16="http://schemas.microsoft.com/office/drawing/2014/main" id="{37EF7767-B4A9-CF11-2830-DEDA67F5854E}"/>
                </a:ext>
              </a:extLst>
            </p:cNvPr>
            <p:cNvSpPr txBox="1">
              <a:spLocks/>
            </p:cNvSpPr>
            <p:nvPr/>
          </p:nvSpPr>
          <p:spPr>
            <a:xfrm>
              <a:off x="7514591" y="3055155"/>
              <a:ext cx="2442209" cy="646331"/>
            </a:xfrm>
            <a:prstGeom prst="rect">
              <a:avLst/>
            </a:prstGeom>
          </p:spPr>
          <p:txBody>
            <a:bodyPr vert="horz" lIns="76200" tIns="38100" rIns="76200" bIns="38100" rtlCol="0" anchor="t">
              <a:noAutofit/>
            </a:bodyPr>
            <a:lstStyle>
              <a:lvl1pPr marL="0" indent="0" algn="l" defTabSz="1097236" rtl="0" eaLnBrk="1" latinLnBrk="0" hangingPunct="1">
                <a:lnSpc>
                  <a:spcPct val="100000"/>
                </a:lnSpc>
                <a:spcBef>
                  <a:spcPts val="1200"/>
                </a:spcBef>
                <a:buFont typeface="Arial" panose="020B0604020202020204" pitchFamily="34" charset="0"/>
                <a:buNone/>
                <a:defRPr sz="1200" kern="1200">
                  <a:solidFill>
                    <a:schemeClr val="tx1"/>
                  </a:solidFill>
                  <a:latin typeface="Segoe Sans Display" pitchFamily="2" charset="0"/>
                  <a:ea typeface="+mn-ea"/>
                  <a:cs typeface="Segoe Sans Display" pitchFamily="2" charset="0"/>
                </a:defRPr>
              </a:lvl1pPr>
              <a:lvl2pPr marL="548618"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2pPr>
              <a:lvl3pPr marL="1097236"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3pPr>
              <a:lvl4pPr marL="1645854"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4pPr>
              <a:lvl5pPr marL="2194472"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91432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Semibold" pitchFamily="2" charset="0"/>
                </a:rPr>
                <a:t>Safeguards your most sensitive information with Secured-core PC protection.</a:t>
              </a:r>
            </a:p>
          </p:txBody>
        </p:sp>
        <p:sp>
          <p:nvSpPr>
            <p:cNvPr id="17" name="Title 5">
              <a:extLst>
                <a:ext uri="{FF2B5EF4-FFF2-40B4-BE49-F238E27FC236}">
                  <a16:creationId xmlns:a16="http://schemas.microsoft.com/office/drawing/2014/main" id="{EA81C730-5FEF-1DBA-C0D6-235554B0CB27}"/>
                </a:ext>
              </a:extLst>
            </p:cNvPr>
            <p:cNvSpPr txBox="1">
              <a:spLocks/>
            </p:cNvSpPr>
            <p:nvPr/>
          </p:nvSpPr>
          <p:spPr>
            <a:xfrm>
              <a:off x="7514591" y="2216724"/>
              <a:ext cx="3105373" cy="704276"/>
            </a:xfrm>
            <a:prstGeom prst="rect">
              <a:avLst/>
            </a:prstGeom>
          </p:spPr>
          <p:txBody>
            <a:bodyPr vert="horz" lIns="91440" tIns="45720" rIns="91440" bIns="45720" rtlCol="0" anchor="t">
              <a:noAutofit/>
            </a:bodyPr>
            <a:lstStyle>
              <a:lvl1pPr algn="l" defTabSz="914400" rtl="0" eaLnBrk="1" latinLnBrk="0" hangingPunct="1">
                <a:lnSpc>
                  <a:spcPts val="2400"/>
                </a:lnSpc>
                <a:spcBef>
                  <a:spcPct val="0"/>
                </a:spcBef>
                <a:buNone/>
                <a:defRPr sz="20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363"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j-ea"/>
                  <a:cs typeface="Segoe UI Semibold" panose="020B0702040204020203" pitchFamily="34" charset="0"/>
                </a:rPr>
                <a:t>Powerful </a:t>
              </a:r>
              <a:r>
                <a:rPr kumimoji="0" lang="en-US" sz="1500" b="0" i="0" u="none" strike="noStrike" kern="1200" cap="none" spc="0" normalizeH="0" baseline="0" noProof="0">
                  <a:ln>
                    <a:noFill/>
                  </a:ln>
                  <a:solidFill>
                    <a:srgbClr val="0672CB">
                      <a:lumMod val="40000"/>
                      <a:lumOff val="60000"/>
                    </a:srgbClr>
                  </a:solidFill>
                  <a:effectLst/>
                  <a:uLnTx/>
                  <a:uFillTx/>
                  <a:latin typeface="Arial"/>
                  <a:ea typeface="+mj-ea"/>
                  <a:cs typeface="Segoe UI Semibold" panose="020B0702040204020203" pitchFamily="34" charset="0"/>
                </a:rPr>
                <a:t>security</a:t>
              </a:r>
              <a:r>
                <a:rPr kumimoji="0" lang="en-US" sz="1500" b="0" i="0" u="none" strike="noStrike" kern="1200" cap="none" spc="0" normalizeH="0" baseline="0" noProof="0">
                  <a:ln>
                    <a:noFill/>
                  </a:ln>
                  <a:solidFill>
                    <a:srgbClr val="FFFFFF"/>
                  </a:solidFill>
                  <a:effectLst/>
                  <a:uLnTx/>
                  <a:uFillTx/>
                  <a:latin typeface="Arial"/>
                  <a:ea typeface="+mj-ea"/>
                  <a:cs typeface="Segoe UI Semibold" panose="020B0702040204020203" pitchFamily="34" charset="0"/>
                </a:rPr>
                <a:t> </a:t>
              </a:r>
            </a:p>
            <a:p>
              <a:pPr marL="0" marR="0" lvl="0" indent="0" algn="l" defTabSz="914363"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j-ea"/>
                  <a:cs typeface="Segoe UI Semibold" panose="020B0702040204020203" pitchFamily="34" charset="0"/>
                </a:rPr>
                <a:t>designed for AI</a:t>
              </a:r>
            </a:p>
          </p:txBody>
        </p:sp>
        <p:sp>
          <p:nvSpPr>
            <p:cNvPr id="18" name="Text Placeholder 9">
              <a:extLst>
                <a:ext uri="{FF2B5EF4-FFF2-40B4-BE49-F238E27FC236}">
                  <a16:creationId xmlns:a16="http://schemas.microsoft.com/office/drawing/2014/main" id="{C5D51FEE-472A-7387-6019-E06D87ACAA8F}"/>
                </a:ext>
              </a:extLst>
            </p:cNvPr>
            <p:cNvSpPr txBox="1">
              <a:spLocks/>
            </p:cNvSpPr>
            <p:nvPr/>
          </p:nvSpPr>
          <p:spPr>
            <a:xfrm>
              <a:off x="7515606" y="3872982"/>
              <a:ext cx="3246120" cy="1988803"/>
            </a:xfrm>
            <a:prstGeom prst="rect">
              <a:avLst/>
            </a:prstGeom>
          </p:spPr>
          <p:txBody>
            <a:bodyPr vert="horz" lIns="76200" tIns="38100" rIns="76200" bIns="38100" rtlCol="0" anchor="t">
              <a:noAutofit/>
            </a:bodyPr>
            <a:lstStyle>
              <a:lvl1pPr marL="0" indent="0" algn="l" defTabSz="1097236" rtl="0" eaLnBrk="1" latinLnBrk="0" hangingPunct="1">
                <a:lnSpc>
                  <a:spcPct val="100000"/>
                </a:lnSpc>
                <a:spcBef>
                  <a:spcPts val="1200"/>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1pPr>
              <a:lvl2pPr marL="548618"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2pPr>
              <a:lvl3pPr marL="1097236"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3pPr>
              <a:lvl4pPr marL="1645854"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4pPr>
              <a:lvl5pPr marL="2194472"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Microsoft Pluton security processor</a:t>
              </a: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Windows Hello Enhanced Sign-in Security</a:t>
              </a: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Hardware-backed MDM enrollment</a:t>
              </a: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Enhanced phishing protection with Microsoft Defender Smartscreen</a:t>
              </a: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Protected Print Mode</a:t>
              </a:r>
            </a:p>
            <a:p>
              <a:pPr marL="0" marR="0" lvl="0" indent="0" algn="l" defTabSz="914327" rtl="0" eaLnBrk="1" fontAlgn="auto" latinLnBrk="0" hangingPunct="1">
                <a:lnSpc>
                  <a:spcPct val="100000"/>
                </a:lnSpc>
                <a:spcBef>
                  <a:spcPts val="0"/>
                </a:spcBef>
                <a:spcAft>
                  <a:spcPts val="1000"/>
                </a:spcAft>
                <a:buClrTx/>
                <a:buSzTx/>
                <a:buFont typeface="Arial" panose="020B0604020202020204" pitchFamily="34" charset="0"/>
                <a:buNone/>
                <a:tabLst/>
                <a:defRPr/>
              </a:pPr>
              <a:b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br>
              <a:b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br>
              <a:endPar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endParaRPr>
            </a:p>
          </p:txBody>
        </p:sp>
      </p:grpSp>
      <p:grpSp>
        <p:nvGrpSpPr>
          <p:cNvPr id="19" name="Group 18">
            <a:extLst>
              <a:ext uri="{FF2B5EF4-FFF2-40B4-BE49-F238E27FC236}">
                <a16:creationId xmlns:a16="http://schemas.microsoft.com/office/drawing/2014/main" id="{7C55E992-C53D-375A-EAC9-759D1DE5086E}"/>
              </a:ext>
            </a:extLst>
          </p:cNvPr>
          <p:cNvGrpSpPr/>
          <p:nvPr/>
        </p:nvGrpSpPr>
        <p:grpSpPr>
          <a:xfrm>
            <a:off x="2896984" y="2234348"/>
            <a:ext cx="2706791" cy="3037551"/>
            <a:chOff x="4062098" y="2216724"/>
            <a:chExt cx="3248149" cy="3645061"/>
          </a:xfrm>
        </p:grpSpPr>
        <p:sp>
          <p:nvSpPr>
            <p:cNvPr id="20" name="Text Placeholder 10">
              <a:extLst>
                <a:ext uri="{FF2B5EF4-FFF2-40B4-BE49-F238E27FC236}">
                  <a16:creationId xmlns:a16="http://schemas.microsoft.com/office/drawing/2014/main" id="{1CAD3D5C-ED0B-AC5A-7E57-1EF04BC93F3F}"/>
                </a:ext>
              </a:extLst>
            </p:cNvPr>
            <p:cNvSpPr txBox="1">
              <a:spLocks/>
            </p:cNvSpPr>
            <p:nvPr/>
          </p:nvSpPr>
          <p:spPr>
            <a:xfrm>
              <a:off x="4062098" y="3055156"/>
              <a:ext cx="3105373" cy="646331"/>
            </a:xfrm>
            <a:prstGeom prst="rect">
              <a:avLst/>
            </a:prstGeom>
          </p:spPr>
          <p:txBody>
            <a:bodyPr vert="horz" lIns="76200" tIns="38100" rIns="76200" bIns="38100" rtlCol="0" anchor="t">
              <a:noAutofit/>
            </a:bodyPr>
            <a:lstStyle>
              <a:lvl1pPr marL="0" indent="0" algn="l" defTabSz="1097236" rtl="0" eaLnBrk="1" latinLnBrk="0" hangingPunct="1">
                <a:lnSpc>
                  <a:spcPct val="100000"/>
                </a:lnSpc>
                <a:spcBef>
                  <a:spcPts val="1200"/>
                </a:spcBef>
                <a:buFont typeface="Arial" panose="020B0604020202020204" pitchFamily="34" charset="0"/>
                <a:buNone/>
                <a:defRPr sz="1200" kern="1200">
                  <a:solidFill>
                    <a:schemeClr val="tx1"/>
                  </a:solidFill>
                  <a:latin typeface="Segoe Sans Display" pitchFamily="2" charset="0"/>
                  <a:ea typeface="+mn-ea"/>
                  <a:cs typeface="Segoe Sans Display" pitchFamily="2" charset="0"/>
                </a:defRPr>
              </a:lvl1pPr>
              <a:lvl2pPr marL="548618"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2pPr>
              <a:lvl3pPr marL="1097236"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3pPr>
              <a:lvl4pPr marL="1645854"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4pPr>
              <a:lvl5pPr marL="2194472"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91432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Semibold" pitchFamily="2" charset="0"/>
                </a:rPr>
                <a:t>With unique AI experiences, you can uncover new opportunities, solve problems faster, and create compelling content.</a:t>
              </a:r>
            </a:p>
          </p:txBody>
        </p:sp>
        <p:sp>
          <p:nvSpPr>
            <p:cNvPr id="21" name="Title 5">
              <a:extLst>
                <a:ext uri="{FF2B5EF4-FFF2-40B4-BE49-F238E27FC236}">
                  <a16:creationId xmlns:a16="http://schemas.microsoft.com/office/drawing/2014/main" id="{87D4D115-1E67-A8CC-2693-E2EEBB3515B7}"/>
                </a:ext>
              </a:extLst>
            </p:cNvPr>
            <p:cNvSpPr txBox="1">
              <a:spLocks/>
            </p:cNvSpPr>
            <p:nvPr/>
          </p:nvSpPr>
          <p:spPr>
            <a:xfrm>
              <a:off x="4062098" y="2216724"/>
              <a:ext cx="3105373" cy="704276"/>
            </a:xfrm>
            <a:prstGeom prst="rect">
              <a:avLst/>
            </a:prstGeom>
          </p:spPr>
          <p:txBody>
            <a:bodyPr vert="horz" lIns="91440" tIns="45720" rIns="91440" bIns="45720" rtlCol="0" anchor="t">
              <a:noAutofit/>
            </a:bodyPr>
            <a:lstStyle>
              <a:lvl1pPr algn="l" defTabSz="914400" rtl="0" eaLnBrk="1" latinLnBrk="0" hangingPunct="1">
                <a:lnSpc>
                  <a:spcPts val="2400"/>
                </a:lnSpc>
                <a:spcBef>
                  <a:spcPct val="0"/>
                </a:spcBef>
                <a:buNone/>
                <a:defRPr sz="2000" kern="1200">
                  <a:solidFill>
                    <a:schemeClr val="tx1"/>
                  </a:solidFill>
                  <a:latin typeface="Segoe UI" panose="020B0502040204020203" pitchFamily="34" charset="0"/>
                  <a:ea typeface="+mj-ea"/>
                  <a:cs typeface="Segoe UI" panose="020B0502040204020203" pitchFamily="34" charset="0"/>
                </a:defRPr>
              </a:lvl1pPr>
            </a:lstStyle>
            <a:p>
              <a:pPr marL="0" marR="0" lvl="0" indent="0" algn="l" defTabSz="914363"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j-ea"/>
                  <a:cs typeface="Segoe UI Semibold" panose="020B0702040204020203" pitchFamily="34" charset="0"/>
                </a:rPr>
                <a:t>Unlock </a:t>
              </a:r>
              <a:r>
                <a:rPr kumimoji="0" lang="en-US" sz="1500" b="0" i="0" u="none" strike="noStrike" kern="1200" cap="none" spc="0" normalizeH="0" baseline="0" noProof="0">
                  <a:ln>
                    <a:noFill/>
                  </a:ln>
                  <a:solidFill>
                    <a:srgbClr val="0672CB">
                      <a:lumMod val="40000"/>
                      <a:lumOff val="60000"/>
                    </a:srgbClr>
                  </a:solidFill>
                  <a:effectLst/>
                  <a:uLnTx/>
                  <a:uFillTx/>
                  <a:latin typeface="Arial"/>
                  <a:ea typeface="+mj-ea"/>
                  <a:cs typeface="Segoe UI Semibold" panose="020B0702040204020203" pitchFamily="34" charset="0"/>
                </a:rPr>
                <a:t>productivity </a:t>
              </a:r>
              <a:r>
                <a:rPr kumimoji="0" lang="en-US" sz="1500" b="0" i="0" u="none" strike="noStrike" kern="1200" cap="none" spc="0" normalizeH="0" baseline="0" noProof="0">
                  <a:ln>
                    <a:noFill/>
                  </a:ln>
                  <a:solidFill>
                    <a:srgbClr val="FFFFFF"/>
                  </a:solidFill>
                  <a:effectLst/>
                  <a:uLnTx/>
                  <a:uFillTx/>
                  <a:latin typeface="Arial"/>
                  <a:ea typeface="+mj-ea"/>
                  <a:cs typeface="Segoe UI Semibold" panose="020B0702040204020203" pitchFamily="34" charset="0"/>
                </a:rPr>
                <a:t>superpowers</a:t>
              </a:r>
            </a:p>
          </p:txBody>
        </p:sp>
        <p:sp>
          <p:nvSpPr>
            <p:cNvPr id="22" name="Text Placeholder 10">
              <a:extLst>
                <a:ext uri="{FF2B5EF4-FFF2-40B4-BE49-F238E27FC236}">
                  <a16:creationId xmlns:a16="http://schemas.microsoft.com/office/drawing/2014/main" id="{926D7CF7-91C6-89BE-EC5D-139B8A12D50B}"/>
                </a:ext>
              </a:extLst>
            </p:cNvPr>
            <p:cNvSpPr txBox="1">
              <a:spLocks/>
            </p:cNvSpPr>
            <p:nvPr/>
          </p:nvSpPr>
          <p:spPr>
            <a:xfrm>
              <a:off x="4064127" y="3872982"/>
              <a:ext cx="3246120" cy="1988803"/>
            </a:xfrm>
            <a:prstGeom prst="rect">
              <a:avLst/>
            </a:prstGeom>
          </p:spPr>
          <p:txBody>
            <a:bodyPr vert="horz" lIns="76200" tIns="38100" rIns="76200" bIns="38100" rtlCol="0" anchor="t">
              <a:noAutofit/>
            </a:bodyPr>
            <a:lstStyle>
              <a:lvl1pPr marL="0" indent="0" algn="l" defTabSz="1097236" rtl="0" eaLnBrk="1" latinLnBrk="0" hangingPunct="1">
                <a:lnSpc>
                  <a:spcPct val="100000"/>
                </a:lnSpc>
                <a:spcBef>
                  <a:spcPts val="1200"/>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1pPr>
              <a:lvl2pPr marL="548618"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2pPr>
              <a:lvl3pPr marL="1097236"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3pPr>
              <a:lvl4pPr marL="1645854"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4pPr>
              <a:lvl5pPr marL="2194472"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Copilot key</a:t>
              </a:r>
              <a:r>
                <a:rPr kumimoji="0" lang="en-US" sz="1000" b="0" i="0" u="none" strike="noStrike" kern="1200" cap="none" spc="0" normalizeH="0" baseline="30000" noProof="0">
                  <a:ln>
                    <a:noFill/>
                  </a:ln>
                  <a:solidFill>
                    <a:srgbClr val="FFFFFF"/>
                  </a:solidFill>
                  <a:effectLst/>
                  <a:uLnTx/>
                  <a:uFillTx/>
                  <a:latin typeface="Arial"/>
                  <a:ea typeface="+mn-ea"/>
                  <a:cs typeface="Segoe Sans Display" pitchFamily="2" charset="0"/>
                </a:rPr>
                <a:t>2</a:t>
              </a: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Recall</a:t>
              </a:r>
              <a:r>
                <a:rPr kumimoji="0" lang="en-US" sz="1000" b="0" i="0" u="none" strike="noStrike" kern="1200" cap="none" spc="0" normalizeH="0" baseline="30000" noProof="0">
                  <a:ln>
                    <a:noFill/>
                  </a:ln>
                  <a:solidFill>
                    <a:srgbClr val="FFFFFF"/>
                  </a:solidFill>
                  <a:effectLst/>
                  <a:uLnTx/>
                  <a:uFillTx/>
                  <a:latin typeface="Arial"/>
                  <a:ea typeface="+mn-ea"/>
                  <a:cs typeface="Segoe Sans Display" pitchFamily="2" charset="0"/>
                </a:rPr>
                <a:t>3 (in beta)</a:t>
              </a:r>
              <a:endPar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endParaRP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Windows Studio Effects</a:t>
              </a: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Live captions</a:t>
              </a:r>
              <a:r>
                <a:rPr kumimoji="0" lang="en-US" sz="1000" b="0" i="0" u="none" strike="noStrike" kern="1200" cap="none" spc="0" normalizeH="0" baseline="30000" noProof="0">
                  <a:ln>
                    <a:noFill/>
                  </a:ln>
                  <a:solidFill>
                    <a:srgbClr val="FFFFFF"/>
                  </a:solidFill>
                  <a:effectLst/>
                  <a:uLnTx/>
                  <a:uFillTx/>
                  <a:latin typeface="Arial"/>
                  <a:ea typeface="+mn-ea"/>
                  <a:cs typeface="Segoe Sans Display" pitchFamily="2" charset="0"/>
                </a:rPr>
                <a:t>4</a:t>
              </a:r>
            </a:p>
            <a:p>
              <a:pPr marL="0" marR="0" lvl="0" indent="0" algn="l" defTabSz="914327"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endParaRPr>
            </a:p>
            <a:p>
              <a:pPr marL="0" marR="0" lvl="0" indent="0" algn="l" defTabSz="914327" rtl="0" eaLnBrk="1" fontAlgn="auto" latinLnBrk="0" hangingPunct="1">
                <a:lnSpc>
                  <a:spcPct val="100000"/>
                </a:lnSpc>
                <a:spcBef>
                  <a:spcPts val="0"/>
                </a:spcBef>
                <a:spcAft>
                  <a:spcPts val="1000"/>
                </a:spcAft>
                <a:buClrTx/>
                <a:buSzTx/>
                <a:buFont typeface="Arial" panose="020B0604020202020204" pitchFamily="34" charset="0"/>
                <a:buNone/>
                <a:tabLst/>
                <a:defRPr/>
              </a:pPr>
              <a:b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br>
              <a:endPar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endParaRPr>
            </a:p>
          </p:txBody>
        </p:sp>
      </p:grpSp>
      <p:grpSp>
        <p:nvGrpSpPr>
          <p:cNvPr id="23" name="Group 22">
            <a:extLst>
              <a:ext uri="{FF2B5EF4-FFF2-40B4-BE49-F238E27FC236}">
                <a16:creationId xmlns:a16="http://schemas.microsoft.com/office/drawing/2014/main" id="{349CCFFC-D814-0D92-0130-5807D1810D74}"/>
              </a:ext>
            </a:extLst>
          </p:cNvPr>
          <p:cNvGrpSpPr/>
          <p:nvPr/>
        </p:nvGrpSpPr>
        <p:grpSpPr>
          <a:xfrm>
            <a:off x="69722" y="2234348"/>
            <a:ext cx="2705100" cy="3037551"/>
            <a:chOff x="612648" y="2216724"/>
            <a:chExt cx="3246120" cy="3645061"/>
          </a:xfrm>
        </p:grpSpPr>
        <p:sp>
          <p:nvSpPr>
            <p:cNvPr id="24" name="Text Placeholder 8">
              <a:extLst>
                <a:ext uri="{FF2B5EF4-FFF2-40B4-BE49-F238E27FC236}">
                  <a16:creationId xmlns:a16="http://schemas.microsoft.com/office/drawing/2014/main" id="{4933596B-C457-10E9-F44F-BD2B990C2728}"/>
                </a:ext>
              </a:extLst>
            </p:cNvPr>
            <p:cNvSpPr txBox="1">
              <a:spLocks/>
            </p:cNvSpPr>
            <p:nvPr/>
          </p:nvSpPr>
          <p:spPr>
            <a:xfrm>
              <a:off x="612648" y="3055155"/>
              <a:ext cx="3243077" cy="646331"/>
            </a:xfrm>
            <a:prstGeom prst="rect">
              <a:avLst/>
            </a:prstGeom>
          </p:spPr>
          <p:txBody>
            <a:bodyPr vert="horz" lIns="76200" tIns="38100" rIns="76200" bIns="38100" rtlCol="0" anchor="t">
              <a:noAutofit/>
            </a:bodyPr>
            <a:lstStyle>
              <a:lvl1pPr marL="0" indent="0" algn="l" defTabSz="1097236" rtl="0" eaLnBrk="1" latinLnBrk="0" hangingPunct="1">
                <a:lnSpc>
                  <a:spcPct val="100000"/>
                </a:lnSpc>
                <a:spcBef>
                  <a:spcPts val="1200"/>
                </a:spcBef>
                <a:buFont typeface="Arial" panose="020B0604020202020204" pitchFamily="34" charset="0"/>
                <a:buNone/>
                <a:defRPr sz="1200" kern="1200">
                  <a:solidFill>
                    <a:schemeClr val="tx1"/>
                  </a:solidFill>
                  <a:latin typeface="Segoe Sans Display" pitchFamily="2" charset="0"/>
                  <a:ea typeface="+mn-ea"/>
                  <a:cs typeface="Segoe Sans Display" pitchFamily="2" charset="0"/>
                </a:defRPr>
              </a:lvl1pPr>
              <a:lvl2pPr marL="548618"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2pPr>
              <a:lvl3pPr marL="1097236"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3pPr>
              <a:lvl4pPr marL="1645854"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4pPr>
              <a:lvl5pPr marL="2194472"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91432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Semibold" pitchFamily="2" charset="0"/>
                </a:rPr>
                <a:t>Accelerate success with turbocharged NPU, for an unmatched experience with lightning speed, smooth performance ​and richer AI.</a:t>
              </a:r>
            </a:p>
          </p:txBody>
        </p:sp>
        <p:sp>
          <p:nvSpPr>
            <p:cNvPr id="25" name="Title 5">
              <a:extLst>
                <a:ext uri="{FF2B5EF4-FFF2-40B4-BE49-F238E27FC236}">
                  <a16:creationId xmlns:a16="http://schemas.microsoft.com/office/drawing/2014/main" id="{45D5A48C-0F70-C6E0-DDC5-295A1072F753}"/>
                </a:ext>
              </a:extLst>
            </p:cNvPr>
            <p:cNvSpPr txBox="1">
              <a:spLocks/>
            </p:cNvSpPr>
            <p:nvPr/>
          </p:nvSpPr>
          <p:spPr>
            <a:xfrm>
              <a:off x="612648" y="2216724"/>
              <a:ext cx="3105373" cy="704276"/>
            </a:xfrm>
            <a:prstGeom prst="rect">
              <a:avLst/>
            </a:prstGeom>
          </p:spPr>
          <p:txBody>
            <a:bodyPr vert="horz" lIns="76200" tIns="38100" rIns="76200" bIns="38100" rtlCol="0" anchor="t">
              <a:noAutofit/>
            </a:bodyPr>
            <a:lstStyle>
              <a:lvl1pPr algn="l" defTabSz="1097236" rtl="0" eaLnBrk="1" latinLnBrk="0" hangingPunct="1">
                <a:lnSpc>
                  <a:spcPct val="100000"/>
                </a:lnSpc>
                <a:spcBef>
                  <a:spcPct val="0"/>
                </a:spcBef>
                <a:buNone/>
                <a:defRPr sz="2400" kern="1200">
                  <a:solidFill>
                    <a:schemeClr val="tx1"/>
                  </a:solidFill>
                  <a:latin typeface="Segoe Sans Display" pitchFamily="2" charset="0"/>
                  <a:ea typeface="+mj-ea"/>
                  <a:cs typeface="Segoe Sans Display" pitchFamily="2" charset="0"/>
                </a:defRPr>
              </a:lvl1pPr>
            </a:lstStyle>
            <a:p>
              <a:pPr marL="0" marR="0" lvl="0" indent="0" algn="l" defTabSz="914327"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0672CB">
                      <a:lumMod val="40000"/>
                      <a:lumOff val="60000"/>
                    </a:srgbClr>
                  </a:solidFill>
                  <a:effectLst/>
                  <a:uLnTx/>
                  <a:uFillTx/>
                  <a:latin typeface="Arial"/>
                  <a:ea typeface="+mj-ea"/>
                  <a:cs typeface="Segoe UI Semibold" panose="020B0702040204020203" pitchFamily="34" charset="0"/>
                </a:rPr>
                <a:t>Powerful performance </a:t>
              </a:r>
              <a:r>
                <a:rPr kumimoji="0" lang="en-US" sz="1500" b="0" i="0" u="none" strike="noStrike" kern="1200" cap="none" spc="0" normalizeH="0" baseline="0" noProof="0">
                  <a:ln>
                    <a:noFill/>
                  </a:ln>
                  <a:solidFill>
                    <a:srgbClr val="FFFFFF"/>
                  </a:solidFill>
                  <a:effectLst/>
                  <a:uLnTx/>
                  <a:uFillTx/>
                  <a:latin typeface="Arial"/>
                  <a:ea typeface="+mj-ea"/>
                  <a:cs typeface="Segoe UI Semibold" panose="020B0702040204020203" pitchFamily="34" charset="0"/>
                </a:rPr>
                <a:t>for transformative impact</a:t>
              </a:r>
            </a:p>
          </p:txBody>
        </p:sp>
        <p:sp>
          <p:nvSpPr>
            <p:cNvPr id="26" name="Text Placeholder 8">
              <a:extLst>
                <a:ext uri="{FF2B5EF4-FFF2-40B4-BE49-F238E27FC236}">
                  <a16:creationId xmlns:a16="http://schemas.microsoft.com/office/drawing/2014/main" id="{50FFAAAA-CEC8-335E-2D94-CD893AC0DB01}"/>
                </a:ext>
              </a:extLst>
            </p:cNvPr>
            <p:cNvSpPr txBox="1">
              <a:spLocks/>
            </p:cNvSpPr>
            <p:nvPr/>
          </p:nvSpPr>
          <p:spPr>
            <a:xfrm>
              <a:off x="612648" y="3872982"/>
              <a:ext cx="3246120" cy="1988803"/>
            </a:xfrm>
            <a:prstGeom prst="rect">
              <a:avLst/>
            </a:prstGeom>
          </p:spPr>
          <p:txBody>
            <a:bodyPr vert="horz" lIns="76200" tIns="38100" rIns="76200" bIns="38100" rtlCol="0" anchor="t">
              <a:noAutofit/>
            </a:bodyPr>
            <a:lstStyle>
              <a:lvl1pPr marL="0" indent="0" algn="l" defTabSz="1097236" rtl="0" eaLnBrk="1" latinLnBrk="0" hangingPunct="1">
                <a:lnSpc>
                  <a:spcPct val="100000"/>
                </a:lnSpc>
                <a:spcBef>
                  <a:spcPts val="1200"/>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1pPr>
              <a:lvl2pPr marL="548618"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2pPr>
              <a:lvl3pPr marL="1097236"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3pPr>
              <a:lvl4pPr marL="1645854"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4pPr>
              <a:lvl5pPr marL="2194472" indent="0" algn="l" defTabSz="1097236" rtl="0" eaLnBrk="1" latinLnBrk="0" hangingPunct="1">
                <a:lnSpc>
                  <a:spcPct val="140000"/>
                </a:lnSpc>
                <a:spcBef>
                  <a:spcPts val="600"/>
                </a:spcBef>
                <a:buFont typeface="Arial" panose="020B0604020202020204" pitchFamily="34" charset="0"/>
                <a:buNone/>
                <a:defRPr sz="1440" kern="1200">
                  <a:solidFill>
                    <a:schemeClr val="tx1"/>
                  </a:solidFill>
                  <a:latin typeface="Segoe UI Semibold" panose="020B0702040204020203" pitchFamily="34" charset="0"/>
                  <a:ea typeface="+mn-ea"/>
                  <a:cs typeface="Segoe UI Semibold" panose="020B0702040204020203" pitchFamily="34" charset="0"/>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40+ TOPs (trillion operations per second)</a:t>
              </a: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Long battery life</a:t>
              </a:r>
              <a:r>
                <a:rPr kumimoji="0" lang="en-US" sz="1000" b="0" i="0" u="none" strike="noStrike" kern="1200" cap="none" spc="0" normalizeH="0" baseline="30000" noProof="0">
                  <a:ln>
                    <a:noFill/>
                  </a:ln>
                  <a:solidFill>
                    <a:srgbClr val="FFFFFF"/>
                  </a:solidFill>
                  <a:effectLst/>
                  <a:uLnTx/>
                  <a:uFillTx/>
                  <a:latin typeface="Arial"/>
                  <a:ea typeface="+mn-ea"/>
                  <a:cs typeface="Segoe Sans Display" pitchFamily="2" charset="0"/>
                </a:rPr>
                <a:t>1</a:t>
              </a:r>
            </a:p>
            <a:p>
              <a:pPr marL="142869" marR="0" lvl="0" indent="-142869" algn="l" defTabSz="914327"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t>Energy-efficient performance </a:t>
              </a:r>
              <a:br>
                <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rPr>
              </a:br>
              <a:endParaRPr kumimoji="0" lang="en-US" sz="1000" b="0" i="0" u="none" strike="noStrike" kern="1200" cap="none" spc="0" normalizeH="0" baseline="0" noProof="0">
                <a:ln>
                  <a:noFill/>
                </a:ln>
                <a:solidFill>
                  <a:srgbClr val="FFFFFF"/>
                </a:solidFill>
                <a:effectLst/>
                <a:uLnTx/>
                <a:uFillTx/>
                <a:latin typeface="Arial"/>
                <a:ea typeface="+mn-ea"/>
                <a:cs typeface="Segoe Sans Display" pitchFamily="2" charset="0"/>
              </a:endParaRPr>
            </a:p>
          </p:txBody>
        </p:sp>
      </p:grpSp>
      <p:pic>
        <p:nvPicPr>
          <p:cNvPr id="10" name="Picture 9" descr="A blue text on a black background&#10;&#10;Description automatically generated">
            <a:extLst>
              <a:ext uri="{FF2B5EF4-FFF2-40B4-BE49-F238E27FC236}">
                <a16:creationId xmlns:a16="http://schemas.microsoft.com/office/drawing/2014/main" id="{27A6F353-3A82-3D51-49C0-F13A47CBC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733" y="35744"/>
            <a:ext cx="1897290" cy="767443"/>
          </a:xfrm>
          <a:prstGeom prst="rect">
            <a:avLst/>
          </a:prstGeom>
        </p:spPr>
      </p:pic>
    </p:spTree>
    <p:extLst>
      <p:ext uri="{BB962C8B-B14F-4D97-AF65-F5344CB8AC3E}">
        <p14:creationId xmlns:p14="http://schemas.microsoft.com/office/powerpoint/2010/main" val="1853172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2DD4F-AB6D-E626-1288-614822206551}"/>
              </a:ext>
            </a:extLst>
          </p:cNvPr>
          <p:cNvSpPr/>
          <p:nvPr/>
        </p:nvSpPr>
        <p:spPr>
          <a:xfrm>
            <a:off x="954668" y="2342"/>
            <a:ext cx="11029049" cy="6858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0CEF41C4-21A8-3526-8112-3107C762B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90401" y="6513978"/>
            <a:ext cx="1438648" cy="187024"/>
          </a:xfrm>
          <a:prstGeom prst="rect">
            <a:avLst/>
          </a:prstGeom>
        </p:spPr>
      </p:pic>
      <p:sp>
        <p:nvSpPr>
          <p:cNvPr id="4" name="fl" descr="                              Dell - Internal Use - Confidential&#10;">
            <a:extLst>
              <a:ext uri="{FF2B5EF4-FFF2-40B4-BE49-F238E27FC236}">
                <a16:creationId xmlns:a16="http://schemas.microsoft.com/office/drawing/2014/main" id="{0EC94B65-9E8A-6FA6-22F1-68367E58C3DA}"/>
              </a:ext>
            </a:extLst>
          </p:cNvPr>
          <p:cNvSpPr txBox="1"/>
          <p:nvPr/>
        </p:nvSpPr>
        <p:spPr>
          <a:xfrm>
            <a:off x="5381061" y="6701002"/>
            <a:ext cx="1429879" cy="83100"/>
          </a:xfrm>
          <a:prstGeom prst="rect">
            <a:avLst/>
          </a:prstGeom>
          <a:noFill/>
        </p:spPr>
        <p:txBody>
          <a:bodyPr vert="horz" wrap="none" lIns="0" tIns="0" rIns="0" bIns="0" rtlCol="0" anchor="ctr" anchorCtr="0">
            <a:spAutoFit/>
          </a:bodyPr>
          <a:lstStyle/>
          <a:p>
            <a:pPr marL="0" marR="0" lvl="0" indent="0" algn="ctr" defTabSz="1219170" rtl="0" eaLnBrk="1" fontAlgn="base" latinLnBrk="0" hangingPunct="1">
              <a:lnSpc>
                <a:spcPct val="90000"/>
              </a:lnSpc>
              <a:spcBef>
                <a:spcPts val="133"/>
              </a:spcBef>
              <a:spcAft>
                <a:spcPts val="133"/>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Copyright © Dell Inc. All Rights Reserved.</a:t>
            </a:r>
          </a:p>
        </p:txBody>
      </p:sp>
      <p:pic>
        <p:nvPicPr>
          <p:cNvPr id="3" name="Picture 2">
            <a:extLst>
              <a:ext uri="{FF2B5EF4-FFF2-40B4-BE49-F238E27FC236}">
                <a16:creationId xmlns:a16="http://schemas.microsoft.com/office/drawing/2014/main" id="{A4BD0D16-4326-1BA4-9904-90DC759AF459}"/>
              </a:ext>
            </a:extLst>
          </p:cNvPr>
          <p:cNvPicPr>
            <a:picLocks noChangeAspect="1"/>
          </p:cNvPicPr>
          <p:nvPr/>
        </p:nvPicPr>
        <p:blipFill rotWithShape="1">
          <a:blip r:embed="rId4"/>
          <a:srcRect l="30250"/>
          <a:stretch/>
        </p:blipFill>
        <p:spPr>
          <a:xfrm>
            <a:off x="11220859" y="2709"/>
            <a:ext cx="971141" cy="6855291"/>
          </a:xfrm>
          <a:prstGeom prst="rect">
            <a:avLst/>
          </a:prstGeom>
        </p:spPr>
      </p:pic>
      <p:sp>
        <p:nvSpPr>
          <p:cNvPr id="8" name="Title 6">
            <a:extLst>
              <a:ext uri="{FF2B5EF4-FFF2-40B4-BE49-F238E27FC236}">
                <a16:creationId xmlns:a16="http://schemas.microsoft.com/office/drawing/2014/main" id="{2612A00C-43A8-1832-DC07-2210B324476B}"/>
              </a:ext>
            </a:extLst>
          </p:cNvPr>
          <p:cNvSpPr txBox="1">
            <a:spLocks/>
          </p:cNvSpPr>
          <p:nvPr/>
        </p:nvSpPr>
        <p:spPr>
          <a:xfrm>
            <a:off x="318526" y="791676"/>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40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Microsoft Pluton</a:t>
            </a:r>
            <a:endParaRPr kumimoji="0" lang="en-US" sz="40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9" name="Title 6">
            <a:extLst>
              <a:ext uri="{FF2B5EF4-FFF2-40B4-BE49-F238E27FC236}">
                <a16:creationId xmlns:a16="http://schemas.microsoft.com/office/drawing/2014/main" id="{FA6DAB75-B92D-6554-0B2F-621772FCBCE0}"/>
              </a:ext>
            </a:extLst>
          </p:cNvPr>
          <p:cNvSpPr txBox="1">
            <a:spLocks/>
          </p:cNvSpPr>
          <p:nvPr/>
        </p:nvSpPr>
        <p:spPr>
          <a:xfrm>
            <a:off x="954668" y="332481"/>
            <a:ext cx="4711277" cy="1431161"/>
          </a:xfrm>
          <a:noFill/>
        </p:spPr>
        <p:txBody>
          <a:bodyPr wrap="square" rtlCol="0">
            <a:spAutoFit/>
          </a:bodyPr>
          <a:lstStyle>
            <a:lvl1pPr algn="l" defTabSz="914377" rtl="0" eaLnBrk="1" latinLnBrk="0" hangingPunct="1">
              <a:lnSpc>
                <a:spcPts val="6240"/>
              </a:lnSpc>
              <a:spcBef>
                <a:spcPct val="0"/>
              </a:spcBef>
              <a:buNone/>
              <a:defRPr sz="5200" kern="1200">
                <a:solidFill>
                  <a:schemeClr val="bg1"/>
                </a:solidFill>
                <a:latin typeface="+mj-lt"/>
                <a:ea typeface="+mj-ea"/>
                <a:cs typeface="+mj-cs"/>
              </a:defRPr>
            </a:lvl1pPr>
          </a:lstStyle>
          <a:p>
            <a:pPr marL="0" marR="0" lvl="0" indent="0" algn="l" defTabSz="1219060" rtl="0" eaLnBrk="1" fontAlgn="auto" latinLnBrk="0" hangingPunct="1">
              <a:lnSpc>
                <a:spcPct val="88000"/>
              </a:lnSpc>
              <a:spcBef>
                <a:spcPct val="0"/>
              </a:spcBef>
              <a:spcAft>
                <a:spcPts val="500"/>
              </a:spcAft>
              <a:buClrTx/>
              <a:buSzTx/>
              <a:buFontTx/>
              <a:buNone/>
              <a:tabLst/>
              <a:defRPr/>
            </a:pPr>
            <a:r>
              <a:rPr kumimoji="0" lang="en-US" sz="1200" b="0" i="0" u="none" strike="noStrike" kern="1200" cap="none" spc="-42" normalizeH="0" baseline="0" noProof="0">
                <a:ln w="3175">
                  <a:noFill/>
                </a:ln>
                <a:solidFill>
                  <a:srgbClr val="0672CB">
                    <a:lumMod val="40000"/>
                    <a:lumOff val="60000"/>
                  </a:srgbClr>
                </a:solidFill>
                <a:effectLst/>
                <a:uLnTx/>
                <a:uFillTx/>
                <a:latin typeface="Arial"/>
                <a:ea typeface="+mj-ea"/>
                <a:cs typeface="Segoe Sans Display" pitchFamily="2" charset="0"/>
              </a:rPr>
              <a:t>Copilot+ PCs</a:t>
            </a:r>
            <a:endParaRPr kumimoji="0" lang="en-US" sz="1200" b="0" i="0" u="none" strike="noStrike" kern="1200" cap="none" spc="-42" normalizeH="0" baseline="30000" noProof="0">
              <a:ln w="3175">
                <a:noFill/>
              </a:ln>
              <a:solidFill>
                <a:srgbClr val="0672CB">
                  <a:lumMod val="40000"/>
                  <a:lumOff val="60000"/>
                </a:srgbClr>
              </a:solidFill>
              <a:effectLst/>
              <a:uLnTx/>
              <a:uFillTx/>
              <a:latin typeface="Arial"/>
              <a:ea typeface="+mj-ea"/>
              <a:cs typeface="Segoe Sans Display" pitchFamily="2" charset="0"/>
            </a:endParaRPr>
          </a:p>
        </p:txBody>
      </p:sp>
      <p:sp>
        <p:nvSpPr>
          <p:cNvPr id="12" name="Rectangle: Rounded Corners 5">
            <a:extLst>
              <a:ext uri="{FF2B5EF4-FFF2-40B4-BE49-F238E27FC236}">
                <a16:creationId xmlns:a16="http://schemas.microsoft.com/office/drawing/2014/main" id="{7FE09711-7F2F-8478-4428-D643539A772A}"/>
              </a:ext>
              <a:ext uri="{C183D7F6-B498-43B3-948B-1728B52AA6E4}">
                <adec:decorative xmlns:adec="http://schemas.microsoft.com/office/drawing/2017/decorative" val="1"/>
              </a:ext>
            </a:extLst>
          </p:cNvPr>
          <p:cNvSpPr/>
          <p:nvPr/>
        </p:nvSpPr>
        <p:spPr bwMode="auto">
          <a:xfrm>
            <a:off x="106554" y="1419139"/>
            <a:ext cx="4213074" cy="1717157"/>
          </a:xfrm>
          <a:prstGeom prst="roundRect">
            <a:avLst>
              <a:gd name="adj" fmla="val 3648"/>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182880" bIns="91440"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83" normalizeH="0" baseline="0" noProof="0">
                <a:ln>
                  <a:noFill/>
                </a:ln>
                <a:solidFill>
                  <a:srgbClr val="FFFFFF"/>
                </a:solidFill>
                <a:effectLst/>
                <a:uLnTx/>
                <a:uFillTx/>
                <a:latin typeface="Arial"/>
                <a:ea typeface="+mn-ea"/>
                <a:cs typeface="Segoe Sans Display" pitchFamily="2" charset="0"/>
              </a:rPr>
              <a:t>The most advanced Windows security with Microsoft Pluton</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83" normalizeH="0" baseline="0" noProof="0">
              <a:ln>
                <a:noFill/>
              </a:ln>
              <a:solidFill>
                <a:srgbClr val="FFFFFF"/>
              </a:solidFill>
              <a:effectLst/>
              <a:uLnTx/>
              <a:uFillTx/>
              <a:latin typeface="Arial"/>
              <a:ea typeface="+mn-ea"/>
              <a:cs typeface="Segoe Sans Displ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Secured-core PCs and Pluton are two distinct, complementary Windows security offerings that can be used together for more comprehensive protection.</a:t>
            </a:r>
          </a:p>
        </p:txBody>
      </p:sp>
      <p:sp>
        <p:nvSpPr>
          <p:cNvPr id="6" name="Rectangle: Rounded Corners 5">
            <a:extLst>
              <a:ext uri="{FF2B5EF4-FFF2-40B4-BE49-F238E27FC236}">
                <a16:creationId xmlns:a16="http://schemas.microsoft.com/office/drawing/2014/main" id="{18F2465D-1C21-404A-ADAF-46AE89E2E408}"/>
              </a:ext>
              <a:ext uri="{C183D7F6-B498-43B3-948B-1728B52AA6E4}">
                <adec:decorative xmlns:adec="http://schemas.microsoft.com/office/drawing/2017/decorative" val="1"/>
              </a:ext>
            </a:extLst>
          </p:cNvPr>
          <p:cNvSpPr/>
          <p:nvPr/>
        </p:nvSpPr>
        <p:spPr>
          <a:xfrm>
            <a:off x="4955770" y="1059656"/>
            <a:ext cx="5759149" cy="5173936"/>
          </a:xfrm>
          <a:prstGeom prst="roundRect">
            <a:avLst>
              <a:gd name="adj" fmla="val 1939"/>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76F42795-18F7-FAA5-97CD-9F07079A776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55770" y="1059656"/>
            <a:ext cx="5759149" cy="5173936"/>
          </a:xfrm>
          <a:prstGeom prst="rect">
            <a:avLst/>
          </a:prstGeom>
          <a:solidFill>
            <a:schemeClr val="bg1">
              <a:lumMod val="40000"/>
              <a:lumOff val="60000"/>
            </a:schemeClr>
          </a:solidFill>
        </p:spPr>
      </p:pic>
      <p:sp>
        <p:nvSpPr>
          <p:cNvPr id="10" name="Content Placeholder 5">
            <a:extLst>
              <a:ext uri="{FF2B5EF4-FFF2-40B4-BE49-F238E27FC236}">
                <a16:creationId xmlns:a16="http://schemas.microsoft.com/office/drawing/2014/main" id="{05D16B78-6813-0B2F-FE8A-546FFCF5D096}"/>
              </a:ext>
            </a:extLst>
          </p:cNvPr>
          <p:cNvSpPr txBox="1">
            <a:spLocks/>
          </p:cNvSpPr>
          <p:nvPr/>
        </p:nvSpPr>
        <p:spPr>
          <a:xfrm>
            <a:off x="5661468" y="1821554"/>
            <a:ext cx="4347753" cy="902683"/>
          </a:xfrm>
          <a:prstGeom prst="rect">
            <a:avLst/>
          </a:prstGeom>
          <a:noFill/>
        </p:spPr>
        <p:txBody>
          <a:bodyPr vert="horz" wrap="square" lIns="0" tIns="0" rIns="0" bIns="0" rtlCol="0" anchor="t">
            <a:spAutoFit/>
          </a:bodyPr>
          <a:lstStyle>
            <a:lvl1pPr defTabSz="1462930">
              <a:lnSpc>
                <a:spcPct val="88000"/>
              </a:lnSpc>
              <a:spcBef>
                <a:spcPct val="0"/>
              </a:spcBef>
              <a:spcAft>
                <a:spcPts val="600"/>
              </a:spcAft>
              <a:buNone/>
              <a:defRPr sz="4400" spc="-50">
                <a:ln w="3175">
                  <a:noFill/>
                </a:ln>
                <a:gradFill>
                  <a:gsLst>
                    <a:gs pos="0">
                      <a:srgbClr val="60CCFE"/>
                    </a:gs>
                    <a:gs pos="83000">
                      <a:schemeClr val="bg1"/>
                    </a:gs>
                  </a:gsLst>
                  <a:path path="circle">
                    <a:fillToRect l="100000" t="100000"/>
                  </a:path>
                </a:gradFill>
                <a:latin typeface="Segoe Sans Display" pitchFamily="2" charset="0"/>
                <a:cs typeface="Segoe Sans Display" pitchFamily="2"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400" kern="1200" spc="0" baseline="0">
                <a:solidFill>
                  <a:schemeClr val="bg1"/>
                </a:soli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200" kern="1200" spc="0" baseline="0">
                <a:solidFill>
                  <a:schemeClr val="bg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bg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bg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61970" rtl="0" eaLnBrk="1" fontAlgn="auto" latinLnBrk="0" hangingPunct="1">
              <a:lnSpc>
                <a:spcPct val="88000"/>
              </a:lnSpc>
              <a:spcBef>
                <a:spcPct val="0"/>
              </a:spcBef>
              <a:spcAft>
                <a:spcPts val="600"/>
              </a:spcAft>
              <a:buClrTx/>
              <a:buSzTx/>
              <a:buFontTx/>
              <a:buNone/>
              <a:tabLst/>
              <a:defRPr/>
            </a:pPr>
            <a:r>
              <a:rPr kumimoji="0" lang="en-US" sz="3333" b="0" i="0" u="none" strike="noStrike" kern="1200" cap="none" spc="-83" normalizeH="0" baseline="0" noProof="0">
                <a:ln w="3175">
                  <a:noFill/>
                </a:ln>
                <a:solidFill>
                  <a:srgbClr val="FFFFFF"/>
                </a:solidFill>
                <a:effectLst/>
                <a:uLnTx/>
                <a:uFillTx/>
                <a:latin typeface="Arial"/>
                <a:ea typeface="+mn-ea"/>
                <a:cs typeface="Segoe Sans Display" pitchFamily="2" charset="0"/>
              </a:rPr>
              <a:t>Enhanced Windows 11 </a:t>
            </a:r>
            <a:br>
              <a:rPr kumimoji="0" lang="en-US" sz="3333" b="0" i="0" u="none" strike="noStrike" kern="1200" cap="none" spc="-83" normalizeH="0" baseline="0" noProof="0">
                <a:ln w="3175">
                  <a:noFill/>
                </a:ln>
                <a:solidFill>
                  <a:srgbClr val="FFFFFF"/>
                </a:solidFill>
                <a:effectLst/>
                <a:uLnTx/>
                <a:uFillTx/>
                <a:latin typeface="Arial"/>
                <a:ea typeface="+mn-ea"/>
                <a:cs typeface="Segoe Sans Display" pitchFamily="2" charset="0"/>
              </a:rPr>
            </a:br>
            <a:r>
              <a:rPr kumimoji="0" lang="en-US" sz="3333" b="0" i="0" u="none" strike="noStrike" kern="1200" cap="none" spc="-83" normalizeH="0" baseline="0" noProof="0">
                <a:ln w="3175">
                  <a:noFill/>
                </a:ln>
                <a:solidFill>
                  <a:srgbClr val="FFFFFF"/>
                </a:solidFill>
                <a:effectLst/>
                <a:uLnTx/>
                <a:uFillTx/>
                <a:latin typeface="Arial"/>
                <a:ea typeface="+mn-ea"/>
                <a:cs typeface="Segoe Sans Display" pitchFamily="2" charset="0"/>
              </a:rPr>
              <a:t>hardware security</a:t>
            </a:r>
          </a:p>
        </p:txBody>
      </p:sp>
      <p:sp>
        <p:nvSpPr>
          <p:cNvPr id="11" name="Content Placeholder 5">
            <a:extLst>
              <a:ext uri="{FF2B5EF4-FFF2-40B4-BE49-F238E27FC236}">
                <a16:creationId xmlns:a16="http://schemas.microsoft.com/office/drawing/2014/main" id="{878C0B2D-558B-3397-EE0D-7D6A095C1B77}"/>
              </a:ext>
            </a:extLst>
          </p:cNvPr>
          <p:cNvSpPr txBox="1">
            <a:spLocks/>
          </p:cNvSpPr>
          <p:nvPr/>
        </p:nvSpPr>
        <p:spPr>
          <a:xfrm>
            <a:off x="5661470" y="3672144"/>
            <a:ext cx="2004855" cy="233654"/>
          </a:xfrm>
          <a:prstGeom prst="rect">
            <a:avLst/>
          </a:prstGeom>
        </p:spPr>
        <p:txBody>
          <a:bodyPr lIns="0" tIns="0" rIns="0" bIns="0" anchor="t"/>
          <a:lst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800" kern="1200" spc="0" baseline="0">
                <a:solidFill>
                  <a:schemeClr val="bg1"/>
                </a:soli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400" kern="1200" spc="0" baseline="0">
                <a:solidFill>
                  <a:schemeClr val="bg1"/>
                </a:soli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200" kern="1200" spc="0" baseline="0">
                <a:solidFill>
                  <a:schemeClr val="bg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bg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bg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191" rtl="0" eaLnBrk="1" fontAlgn="auto" latinLnBrk="0" hangingPunct="1">
              <a:lnSpc>
                <a:spcPct val="100000"/>
              </a:lnSpc>
              <a:spcBef>
                <a:spcPts val="0"/>
              </a:spcBef>
              <a:spcAft>
                <a:spcPts val="833"/>
              </a:spcAft>
              <a:buClrTx/>
              <a:buSzPct val="90000"/>
              <a:buFont typeface="Wingdings" panose="05000000000000000000" pitchFamily="2" charset="2"/>
              <a:buNone/>
              <a:tabLst/>
              <a:defRPr/>
            </a:pPr>
            <a:r>
              <a:rPr kumimoji="0" lang="en-US" sz="1667" b="0" i="0" u="none" strike="noStrike" kern="1200" cap="none" spc="0" normalizeH="0" baseline="0" noProof="0">
                <a:ln>
                  <a:noFill/>
                </a:ln>
                <a:solidFill>
                  <a:srgbClr val="FFFFFF"/>
                </a:solidFill>
                <a:effectLst/>
                <a:uLnTx/>
                <a:uFillTx/>
                <a:latin typeface="Arial"/>
                <a:ea typeface="+mn-ea"/>
                <a:cs typeface="Segoe Sans Display Semibold" pitchFamily="2" charset="0"/>
              </a:rPr>
              <a:t>Secured-core PC</a:t>
            </a:r>
          </a:p>
        </p:txBody>
      </p:sp>
      <p:sp>
        <p:nvSpPr>
          <p:cNvPr id="14" name="Content Placeholder 5">
            <a:extLst>
              <a:ext uri="{FF2B5EF4-FFF2-40B4-BE49-F238E27FC236}">
                <a16:creationId xmlns:a16="http://schemas.microsoft.com/office/drawing/2014/main" id="{EA3C54F7-BEEB-65AC-D9F6-B4DF84D59E4D}"/>
              </a:ext>
            </a:extLst>
          </p:cNvPr>
          <p:cNvSpPr txBox="1">
            <a:spLocks/>
          </p:cNvSpPr>
          <p:nvPr/>
        </p:nvSpPr>
        <p:spPr>
          <a:xfrm>
            <a:off x="5661470" y="4781447"/>
            <a:ext cx="2004855" cy="352088"/>
          </a:xfrm>
          <a:prstGeom prst="rect">
            <a:avLst/>
          </a:prstGeom>
        </p:spPr>
        <p:txBody>
          <a:bodyPr lIns="0" tIns="0" rIns="0" bIns="0" anchor="t"/>
          <a:lst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800" kern="1200" spc="0" baseline="0">
                <a:solidFill>
                  <a:schemeClr val="bg1"/>
                </a:soli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400" kern="1200" spc="0" baseline="0">
                <a:solidFill>
                  <a:schemeClr val="bg1"/>
                </a:soli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200" kern="1200" spc="0" baseline="0">
                <a:solidFill>
                  <a:schemeClr val="bg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bg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bg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191" rtl="0" eaLnBrk="1" fontAlgn="auto" latinLnBrk="0" hangingPunct="1">
              <a:lnSpc>
                <a:spcPct val="100000"/>
              </a:lnSpc>
              <a:spcBef>
                <a:spcPts val="0"/>
              </a:spcBef>
              <a:spcAft>
                <a:spcPts val="833"/>
              </a:spcAft>
              <a:buClrTx/>
              <a:buSzPct val="90000"/>
              <a:buFont typeface="Wingdings" panose="05000000000000000000" pitchFamily="2" charset="2"/>
              <a:buNone/>
              <a:tabLst/>
              <a:defRPr/>
            </a:pPr>
            <a:r>
              <a:rPr kumimoji="0" lang="en-US" sz="1333" b="0" i="0" u="none" strike="noStrike" kern="1200" cap="none" spc="0" normalizeH="0" baseline="0" noProof="0">
                <a:ln>
                  <a:noFill/>
                </a:ln>
                <a:solidFill>
                  <a:srgbClr val="FFFFFF"/>
                </a:solidFill>
                <a:effectLst/>
                <a:uLnTx/>
                <a:uFillTx/>
                <a:latin typeface="Arial"/>
                <a:ea typeface="+mn-ea"/>
                <a:cs typeface="Segoe Sans Display" pitchFamily="2" charset="0"/>
              </a:rPr>
              <a:t>Advanced security </a:t>
            </a:r>
            <a:br>
              <a:rPr kumimoji="0" lang="en-US" sz="1333" b="0" i="0" u="none" strike="noStrike" kern="1200" cap="none" spc="0" normalizeH="0" baseline="0" noProof="0">
                <a:ln>
                  <a:noFill/>
                </a:ln>
                <a:solidFill>
                  <a:srgbClr val="FFFFFF"/>
                </a:solidFill>
                <a:effectLst/>
                <a:uLnTx/>
                <a:uFillTx/>
                <a:latin typeface="Arial"/>
                <a:ea typeface="+mn-ea"/>
                <a:cs typeface="Segoe Sans Display" pitchFamily="2" charset="0"/>
              </a:rPr>
            </a:br>
            <a:r>
              <a:rPr kumimoji="0" lang="en-US" sz="1333" b="0" i="0" u="none" strike="noStrike" kern="1200" cap="none" spc="0" normalizeH="0" baseline="0" noProof="0">
                <a:ln>
                  <a:noFill/>
                </a:ln>
                <a:solidFill>
                  <a:srgbClr val="FFFFFF"/>
                </a:solidFill>
                <a:effectLst/>
                <a:uLnTx/>
                <a:uFillTx/>
                <a:latin typeface="Arial"/>
                <a:ea typeface="+mn-ea"/>
                <a:cs typeface="Segoe Sans Display" pitchFamily="2" charset="0"/>
              </a:rPr>
              <a:t>enabled by default</a:t>
            </a:r>
          </a:p>
        </p:txBody>
      </p:sp>
      <p:sp>
        <p:nvSpPr>
          <p:cNvPr id="16" name="Content Placeholder 5">
            <a:extLst>
              <a:ext uri="{FF2B5EF4-FFF2-40B4-BE49-F238E27FC236}">
                <a16:creationId xmlns:a16="http://schemas.microsoft.com/office/drawing/2014/main" id="{3F4DF76A-BFA3-011B-8692-D9CD596AB77F}"/>
              </a:ext>
            </a:extLst>
          </p:cNvPr>
          <p:cNvSpPr txBox="1">
            <a:spLocks/>
          </p:cNvSpPr>
          <p:nvPr/>
        </p:nvSpPr>
        <p:spPr>
          <a:xfrm>
            <a:off x="8157911" y="3672144"/>
            <a:ext cx="2004855" cy="233654"/>
          </a:xfrm>
          <a:prstGeom prst="rect">
            <a:avLst/>
          </a:prstGeom>
        </p:spPr>
        <p:txBody>
          <a:bodyPr lIns="0" tIns="0" rIns="0" bIns="0" anchor="t"/>
          <a:lst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800" kern="1200" spc="0" baseline="0">
                <a:solidFill>
                  <a:schemeClr val="bg1"/>
                </a:soli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400" kern="1200" spc="0" baseline="0">
                <a:solidFill>
                  <a:schemeClr val="bg1"/>
                </a:soli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200" kern="1200" spc="0" baseline="0">
                <a:solidFill>
                  <a:schemeClr val="bg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bg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bg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191" rtl="0" eaLnBrk="1" fontAlgn="auto" latinLnBrk="0" hangingPunct="1">
              <a:lnSpc>
                <a:spcPct val="100000"/>
              </a:lnSpc>
              <a:spcBef>
                <a:spcPts val="0"/>
              </a:spcBef>
              <a:spcAft>
                <a:spcPts val="833"/>
              </a:spcAft>
              <a:buClrTx/>
              <a:buSzPct val="90000"/>
              <a:buFont typeface="Wingdings" panose="05000000000000000000" pitchFamily="2" charset="2"/>
              <a:buNone/>
              <a:tabLst/>
              <a:defRPr/>
            </a:pPr>
            <a:r>
              <a:rPr kumimoji="0" lang="en-US" sz="1667" b="0" i="0" u="none" strike="noStrike" kern="1200" cap="none" spc="0" normalizeH="0" baseline="0" noProof="0">
                <a:ln>
                  <a:noFill/>
                </a:ln>
                <a:solidFill>
                  <a:srgbClr val="FFFFFF"/>
                </a:solidFill>
                <a:effectLst/>
                <a:uLnTx/>
                <a:uFillTx/>
                <a:latin typeface="Arial"/>
                <a:ea typeface="+mn-ea"/>
                <a:cs typeface="Segoe Sans Display Semibold" pitchFamily="2" charset="0"/>
              </a:rPr>
              <a:t>Pluton</a:t>
            </a:r>
          </a:p>
        </p:txBody>
      </p:sp>
      <p:sp>
        <p:nvSpPr>
          <p:cNvPr id="17" name="Content Placeholder 5">
            <a:extLst>
              <a:ext uri="{FF2B5EF4-FFF2-40B4-BE49-F238E27FC236}">
                <a16:creationId xmlns:a16="http://schemas.microsoft.com/office/drawing/2014/main" id="{9C897738-68E7-F5AB-8020-C150DA7A10C5}"/>
              </a:ext>
            </a:extLst>
          </p:cNvPr>
          <p:cNvSpPr txBox="1">
            <a:spLocks/>
          </p:cNvSpPr>
          <p:nvPr/>
        </p:nvSpPr>
        <p:spPr>
          <a:xfrm>
            <a:off x="8157911" y="4781447"/>
            <a:ext cx="2004855" cy="352088"/>
          </a:xfrm>
          <a:prstGeom prst="rect">
            <a:avLst/>
          </a:prstGeom>
        </p:spPr>
        <p:txBody>
          <a:bodyPr lIns="0" tIns="0" rIns="0" bIns="0" anchor="t"/>
          <a:lst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800" kern="1200" spc="0" baseline="0">
                <a:solidFill>
                  <a:schemeClr val="bg1"/>
                </a:soli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400" kern="1200" spc="0" baseline="0">
                <a:solidFill>
                  <a:schemeClr val="bg1"/>
                </a:soli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200" kern="1200" spc="0" baseline="0">
                <a:solidFill>
                  <a:schemeClr val="bg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bg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bg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191" rtl="0" eaLnBrk="1" fontAlgn="auto" latinLnBrk="0" hangingPunct="1">
              <a:lnSpc>
                <a:spcPct val="100000"/>
              </a:lnSpc>
              <a:spcBef>
                <a:spcPts val="0"/>
              </a:spcBef>
              <a:spcAft>
                <a:spcPts val="833"/>
              </a:spcAft>
              <a:buClrTx/>
              <a:buSzPct val="90000"/>
              <a:buFont typeface="Wingdings" panose="05000000000000000000" pitchFamily="2" charset="2"/>
              <a:buNone/>
              <a:tabLst/>
              <a:defRPr/>
            </a:pPr>
            <a:r>
              <a:rPr kumimoji="0" lang="en-US" sz="1333" b="0" i="0" u="none" strike="noStrike" kern="1200" cap="none" spc="0" normalizeH="0" baseline="0" noProof="0">
                <a:ln>
                  <a:noFill/>
                </a:ln>
                <a:solidFill>
                  <a:srgbClr val="FFFFFF"/>
                </a:solidFill>
                <a:effectLst/>
                <a:uLnTx/>
                <a:uFillTx/>
                <a:latin typeface="Arial"/>
                <a:ea typeface="+mn-ea"/>
                <a:cs typeface="Segoe Sans Display" pitchFamily="2" charset="0"/>
              </a:rPr>
              <a:t>OS hardware </a:t>
            </a:r>
            <a:br>
              <a:rPr kumimoji="0" lang="en-US" sz="1333" b="0" i="0" u="none" strike="noStrike" kern="1200" cap="none" spc="0" normalizeH="0" baseline="0" noProof="0">
                <a:ln>
                  <a:noFill/>
                </a:ln>
                <a:solidFill>
                  <a:srgbClr val="FFFFFF"/>
                </a:solidFill>
                <a:effectLst/>
                <a:uLnTx/>
                <a:uFillTx/>
                <a:latin typeface="Arial"/>
                <a:ea typeface="+mn-ea"/>
                <a:cs typeface="Segoe Sans Display" pitchFamily="2" charset="0"/>
              </a:rPr>
            </a:br>
            <a:r>
              <a:rPr kumimoji="0" lang="en-US" sz="1333" b="0" i="0" u="none" strike="noStrike" kern="1200" cap="none" spc="0" normalizeH="0" baseline="0" noProof="0">
                <a:ln>
                  <a:noFill/>
                </a:ln>
                <a:solidFill>
                  <a:srgbClr val="FFFFFF"/>
                </a:solidFill>
                <a:effectLst/>
                <a:uLnTx/>
                <a:uFillTx/>
                <a:latin typeface="Arial"/>
                <a:ea typeface="+mn-ea"/>
                <a:cs typeface="Segoe Sans Display" pitchFamily="2" charset="0"/>
              </a:rPr>
              <a:t>root-of-trust</a:t>
            </a:r>
          </a:p>
        </p:txBody>
      </p:sp>
      <p:cxnSp>
        <p:nvCxnSpPr>
          <p:cNvPr id="18" name="Straight Connector 17">
            <a:extLst>
              <a:ext uri="{FF2B5EF4-FFF2-40B4-BE49-F238E27FC236}">
                <a16:creationId xmlns:a16="http://schemas.microsoft.com/office/drawing/2014/main" id="{C355CF54-C92E-A973-2CAA-5BFC5BF87BF8}"/>
              </a:ext>
              <a:ext uri="{C183D7F6-B498-43B3-948B-1728B52AA6E4}">
                <adec:decorative xmlns:adec="http://schemas.microsoft.com/office/drawing/2017/decorative" val="1"/>
              </a:ext>
            </a:extLst>
          </p:cNvPr>
          <p:cNvCxnSpPr>
            <a:cxnSpLocks/>
          </p:cNvCxnSpPr>
          <p:nvPr/>
        </p:nvCxnSpPr>
        <p:spPr>
          <a:xfrm>
            <a:off x="7980315" y="3531422"/>
            <a:ext cx="0" cy="1752603"/>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Graphic 155">
            <a:extLst>
              <a:ext uri="{FF2B5EF4-FFF2-40B4-BE49-F238E27FC236}">
                <a16:creationId xmlns:a16="http://schemas.microsoft.com/office/drawing/2014/main" id="{7FE0FFDB-D4A0-E461-24D9-F6E18C3EF6E8}"/>
              </a:ext>
              <a:ext uri="{C183D7F6-B498-43B3-948B-1728B52AA6E4}">
                <adec:decorative xmlns:adec="http://schemas.microsoft.com/office/drawing/2017/decorative" val="1"/>
              </a:ext>
            </a:extLst>
          </p:cNvPr>
          <p:cNvSpPr/>
          <p:nvPr/>
        </p:nvSpPr>
        <p:spPr>
          <a:xfrm>
            <a:off x="8841258" y="4063105"/>
            <a:ext cx="638160" cy="564808"/>
          </a:xfrm>
          <a:custGeom>
            <a:avLst/>
            <a:gdLst>
              <a:gd name="connsiteX0" fmla="*/ 123811 w 660324"/>
              <a:gd name="connsiteY0" fmla="*/ 501669 h 584424"/>
              <a:gd name="connsiteX1" fmla="*/ 93503 w 660324"/>
              <a:gd name="connsiteY1" fmla="*/ 474845 h 584424"/>
              <a:gd name="connsiteX2" fmla="*/ 20635 w 660324"/>
              <a:gd name="connsiteY2" fmla="*/ 474845 h 584424"/>
              <a:gd name="connsiteX3" fmla="*/ 6126 w 660324"/>
              <a:gd name="connsiteY3" fmla="*/ 469423 h 584424"/>
              <a:gd name="connsiteX4" fmla="*/ 0 w 660324"/>
              <a:gd name="connsiteY4" fmla="*/ 456581 h 584424"/>
              <a:gd name="connsiteX5" fmla="*/ 6126 w 660324"/>
              <a:gd name="connsiteY5" fmla="*/ 443740 h 584424"/>
              <a:gd name="connsiteX6" fmla="*/ 20635 w 660324"/>
              <a:gd name="connsiteY6" fmla="*/ 438318 h 584424"/>
              <a:gd name="connsiteX7" fmla="*/ 82541 w 660324"/>
              <a:gd name="connsiteY7" fmla="*/ 438318 h 584424"/>
              <a:gd name="connsiteX8" fmla="*/ 82541 w 660324"/>
              <a:gd name="connsiteY8" fmla="*/ 365265 h 584424"/>
              <a:gd name="connsiteX9" fmla="*/ 20635 w 660324"/>
              <a:gd name="connsiteY9" fmla="*/ 365265 h 584424"/>
              <a:gd name="connsiteX10" fmla="*/ 6126 w 660324"/>
              <a:gd name="connsiteY10" fmla="*/ 359843 h 584424"/>
              <a:gd name="connsiteX11" fmla="*/ 0 w 660324"/>
              <a:gd name="connsiteY11" fmla="*/ 347002 h 584424"/>
              <a:gd name="connsiteX12" fmla="*/ 6126 w 660324"/>
              <a:gd name="connsiteY12" fmla="*/ 334160 h 584424"/>
              <a:gd name="connsiteX13" fmla="*/ 20635 w 660324"/>
              <a:gd name="connsiteY13" fmla="*/ 328739 h 584424"/>
              <a:gd name="connsiteX14" fmla="*/ 82541 w 660324"/>
              <a:gd name="connsiteY14" fmla="*/ 328739 h 584424"/>
              <a:gd name="connsiteX15" fmla="*/ 82541 w 660324"/>
              <a:gd name="connsiteY15" fmla="*/ 255686 h 584424"/>
              <a:gd name="connsiteX16" fmla="*/ 20635 w 660324"/>
              <a:gd name="connsiteY16" fmla="*/ 255686 h 584424"/>
              <a:gd name="connsiteX17" fmla="*/ 6126 w 660324"/>
              <a:gd name="connsiteY17" fmla="*/ 250264 h 584424"/>
              <a:gd name="connsiteX18" fmla="*/ 0 w 660324"/>
              <a:gd name="connsiteY18" fmla="*/ 237422 h 584424"/>
              <a:gd name="connsiteX19" fmla="*/ 6126 w 660324"/>
              <a:gd name="connsiteY19" fmla="*/ 224581 h 584424"/>
              <a:gd name="connsiteX20" fmla="*/ 20635 w 660324"/>
              <a:gd name="connsiteY20" fmla="*/ 219159 h 584424"/>
              <a:gd name="connsiteX21" fmla="*/ 82541 w 660324"/>
              <a:gd name="connsiteY21" fmla="*/ 219159 h 584424"/>
              <a:gd name="connsiteX22" fmla="*/ 82541 w 660324"/>
              <a:gd name="connsiteY22" fmla="*/ 146106 h 584424"/>
              <a:gd name="connsiteX23" fmla="*/ 20635 w 660324"/>
              <a:gd name="connsiteY23" fmla="*/ 146106 h 584424"/>
              <a:gd name="connsiteX24" fmla="*/ 6126 w 660324"/>
              <a:gd name="connsiteY24" fmla="*/ 140684 h 584424"/>
              <a:gd name="connsiteX25" fmla="*/ 0 w 660324"/>
              <a:gd name="connsiteY25" fmla="*/ 127843 h 584424"/>
              <a:gd name="connsiteX26" fmla="*/ 6126 w 660324"/>
              <a:gd name="connsiteY26" fmla="*/ 115001 h 584424"/>
              <a:gd name="connsiteX27" fmla="*/ 20635 w 660324"/>
              <a:gd name="connsiteY27" fmla="*/ 109580 h 584424"/>
              <a:gd name="connsiteX28" fmla="*/ 93503 w 660324"/>
              <a:gd name="connsiteY28" fmla="*/ 109580 h 584424"/>
              <a:gd name="connsiteX29" fmla="*/ 123811 w 660324"/>
              <a:gd name="connsiteY29" fmla="*/ 82755 h 584424"/>
              <a:gd name="connsiteX30" fmla="*/ 123811 w 660324"/>
              <a:gd name="connsiteY30" fmla="*/ 18263 h 584424"/>
              <a:gd name="connsiteX31" fmla="*/ 129937 w 660324"/>
              <a:gd name="connsiteY31" fmla="*/ 5422 h 584424"/>
              <a:gd name="connsiteX32" fmla="*/ 144446 w 660324"/>
              <a:gd name="connsiteY32" fmla="*/ 0 h 584424"/>
              <a:gd name="connsiteX33" fmla="*/ 158955 w 660324"/>
              <a:gd name="connsiteY33" fmla="*/ 5422 h 584424"/>
              <a:gd name="connsiteX34" fmla="*/ 165081 w 660324"/>
              <a:gd name="connsiteY34" fmla="*/ 18263 h 584424"/>
              <a:gd name="connsiteX35" fmla="*/ 165081 w 660324"/>
              <a:gd name="connsiteY35" fmla="*/ 73053 h 584424"/>
              <a:gd name="connsiteX36" fmla="*/ 247622 w 660324"/>
              <a:gd name="connsiteY36" fmla="*/ 73053 h 584424"/>
              <a:gd name="connsiteX37" fmla="*/ 247622 w 660324"/>
              <a:gd name="connsiteY37" fmla="*/ 18263 h 584424"/>
              <a:gd name="connsiteX38" fmla="*/ 253748 w 660324"/>
              <a:gd name="connsiteY38" fmla="*/ 5422 h 584424"/>
              <a:gd name="connsiteX39" fmla="*/ 268257 w 660324"/>
              <a:gd name="connsiteY39" fmla="*/ 0 h 584424"/>
              <a:gd name="connsiteX40" fmla="*/ 282766 w 660324"/>
              <a:gd name="connsiteY40" fmla="*/ 5422 h 584424"/>
              <a:gd name="connsiteX41" fmla="*/ 288892 w 660324"/>
              <a:gd name="connsiteY41" fmla="*/ 18263 h 584424"/>
              <a:gd name="connsiteX42" fmla="*/ 288892 w 660324"/>
              <a:gd name="connsiteY42" fmla="*/ 73053 h 584424"/>
              <a:gd name="connsiteX43" fmla="*/ 371432 w 660324"/>
              <a:gd name="connsiteY43" fmla="*/ 73053 h 584424"/>
              <a:gd name="connsiteX44" fmla="*/ 371432 w 660324"/>
              <a:gd name="connsiteY44" fmla="*/ 18263 h 584424"/>
              <a:gd name="connsiteX45" fmla="*/ 377558 w 660324"/>
              <a:gd name="connsiteY45" fmla="*/ 5422 h 584424"/>
              <a:gd name="connsiteX46" fmla="*/ 392067 w 660324"/>
              <a:gd name="connsiteY46" fmla="*/ 0 h 584424"/>
              <a:gd name="connsiteX47" fmla="*/ 406576 w 660324"/>
              <a:gd name="connsiteY47" fmla="*/ 5422 h 584424"/>
              <a:gd name="connsiteX48" fmla="*/ 412703 w 660324"/>
              <a:gd name="connsiteY48" fmla="*/ 18263 h 584424"/>
              <a:gd name="connsiteX49" fmla="*/ 412703 w 660324"/>
              <a:gd name="connsiteY49" fmla="*/ 73053 h 584424"/>
              <a:gd name="connsiteX50" fmla="*/ 495243 w 660324"/>
              <a:gd name="connsiteY50" fmla="*/ 73053 h 584424"/>
              <a:gd name="connsiteX51" fmla="*/ 495243 w 660324"/>
              <a:gd name="connsiteY51" fmla="*/ 18263 h 584424"/>
              <a:gd name="connsiteX52" fmla="*/ 501369 w 660324"/>
              <a:gd name="connsiteY52" fmla="*/ 5422 h 584424"/>
              <a:gd name="connsiteX53" fmla="*/ 515878 w 660324"/>
              <a:gd name="connsiteY53" fmla="*/ 0 h 584424"/>
              <a:gd name="connsiteX54" fmla="*/ 530387 w 660324"/>
              <a:gd name="connsiteY54" fmla="*/ 5422 h 584424"/>
              <a:gd name="connsiteX55" fmla="*/ 536513 w 660324"/>
              <a:gd name="connsiteY55" fmla="*/ 18263 h 584424"/>
              <a:gd name="connsiteX56" fmla="*/ 536513 w 660324"/>
              <a:gd name="connsiteY56" fmla="*/ 82755 h 584424"/>
              <a:gd name="connsiteX57" fmla="*/ 566821 w 660324"/>
              <a:gd name="connsiteY57" fmla="*/ 109580 h 584424"/>
              <a:gd name="connsiteX58" fmla="*/ 639689 w 660324"/>
              <a:gd name="connsiteY58" fmla="*/ 109580 h 584424"/>
              <a:gd name="connsiteX59" fmla="*/ 654198 w 660324"/>
              <a:gd name="connsiteY59" fmla="*/ 115001 h 584424"/>
              <a:gd name="connsiteX60" fmla="*/ 660324 w 660324"/>
              <a:gd name="connsiteY60" fmla="*/ 127843 h 584424"/>
              <a:gd name="connsiteX61" fmla="*/ 654198 w 660324"/>
              <a:gd name="connsiteY61" fmla="*/ 140684 h 584424"/>
              <a:gd name="connsiteX62" fmla="*/ 639689 w 660324"/>
              <a:gd name="connsiteY62" fmla="*/ 146106 h 584424"/>
              <a:gd name="connsiteX63" fmla="*/ 577784 w 660324"/>
              <a:gd name="connsiteY63" fmla="*/ 146106 h 584424"/>
              <a:gd name="connsiteX64" fmla="*/ 577784 w 660324"/>
              <a:gd name="connsiteY64" fmla="*/ 219159 h 584424"/>
              <a:gd name="connsiteX65" fmla="*/ 639689 w 660324"/>
              <a:gd name="connsiteY65" fmla="*/ 219159 h 584424"/>
              <a:gd name="connsiteX66" fmla="*/ 654198 w 660324"/>
              <a:gd name="connsiteY66" fmla="*/ 224581 h 584424"/>
              <a:gd name="connsiteX67" fmla="*/ 660324 w 660324"/>
              <a:gd name="connsiteY67" fmla="*/ 237422 h 584424"/>
              <a:gd name="connsiteX68" fmla="*/ 654198 w 660324"/>
              <a:gd name="connsiteY68" fmla="*/ 250264 h 584424"/>
              <a:gd name="connsiteX69" fmla="*/ 639689 w 660324"/>
              <a:gd name="connsiteY69" fmla="*/ 255686 h 584424"/>
              <a:gd name="connsiteX70" fmla="*/ 577784 w 660324"/>
              <a:gd name="connsiteY70" fmla="*/ 255686 h 584424"/>
              <a:gd name="connsiteX71" fmla="*/ 577784 w 660324"/>
              <a:gd name="connsiteY71" fmla="*/ 328739 h 584424"/>
              <a:gd name="connsiteX72" fmla="*/ 639689 w 660324"/>
              <a:gd name="connsiteY72" fmla="*/ 328739 h 584424"/>
              <a:gd name="connsiteX73" fmla="*/ 654198 w 660324"/>
              <a:gd name="connsiteY73" fmla="*/ 334160 h 584424"/>
              <a:gd name="connsiteX74" fmla="*/ 660324 w 660324"/>
              <a:gd name="connsiteY74" fmla="*/ 347002 h 584424"/>
              <a:gd name="connsiteX75" fmla="*/ 654198 w 660324"/>
              <a:gd name="connsiteY75" fmla="*/ 359843 h 584424"/>
              <a:gd name="connsiteX76" fmla="*/ 639689 w 660324"/>
              <a:gd name="connsiteY76" fmla="*/ 365265 h 584424"/>
              <a:gd name="connsiteX77" fmla="*/ 577784 w 660324"/>
              <a:gd name="connsiteY77" fmla="*/ 365265 h 584424"/>
              <a:gd name="connsiteX78" fmla="*/ 577784 w 660324"/>
              <a:gd name="connsiteY78" fmla="*/ 438318 h 584424"/>
              <a:gd name="connsiteX79" fmla="*/ 639689 w 660324"/>
              <a:gd name="connsiteY79" fmla="*/ 438318 h 584424"/>
              <a:gd name="connsiteX80" fmla="*/ 654198 w 660324"/>
              <a:gd name="connsiteY80" fmla="*/ 443740 h 584424"/>
              <a:gd name="connsiteX81" fmla="*/ 660324 w 660324"/>
              <a:gd name="connsiteY81" fmla="*/ 456581 h 584424"/>
              <a:gd name="connsiteX82" fmla="*/ 654198 w 660324"/>
              <a:gd name="connsiteY82" fmla="*/ 469423 h 584424"/>
              <a:gd name="connsiteX83" fmla="*/ 639689 w 660324"/>
              <a:gd name="connsiteY83" fmla="*/ 474845 h 584424"/>
              <a:gd name="connsiteX84" fmla="*/ 566821 w 660324"/>
              <a:gd name="connsiteY84" fmla="*/ 474845 h 584424"/>
              <a:gd name="connsiteX85" fmla="*/ 536513 w 660324"/>
              <a:gd name="connsiteY85" fmla="*/ 501669 h 584424"/>
              <a:gd name="connsiteX86" fmla="*/ 536513 w 660324"/>
              <a:gd name="connsiteY86" fmla="*/ 566161 h 584424"/>
              <a:gd name="connsiteX87" fmla="*/ 530387 w 660324"/>
              <a:gd name="connsiteY87" fmla="*/ 579002 h 584424"/>
              <a:gd name="connsiteX88" fmla="*/ 515878 w 660324"/>
              <a:gd name="connsiteY88" fmla="*/ 584424 h 584424"/>
              <a:gd name="connsiteX89" fmla="*/ 501369 w 660324"/>
              <a:gd name="connsiteY89" fmla="*/ 579002 h 584424"/>
              <a:gd name="connsiteX90" fmla="*/ 495243 w 660324"/>
              <a:gd name="connsiteY90" fmla="*/ 566161 h 584424"/>
              <a:gd name="connsiteX91" fmla="*/ 495243 w 660324"/>
              <a:gd name="connsiteY91" fmla="*/ 511371 h 584424"/>
              <a:gd name="connsiteX92" fmla="*/ 412703 w 660324"/>
              <a:gd name="connsiteY92" fmla="*/ 511371 h 584424"/>
              <a:gd name="connsiteX93" fmla="*/ 412703 w 660324"/>
              <a:gd name="connsiteY93" fmla="*/ 566161 h 584424"/>
              <a:gd name="connsiteX94" fmla="*/ 406576 w 660324"/>
              <a:gd name="connsiteY94" fmla="*/ 579002 h 584424"/>
              <a:gd name="connsiteX95" fmla="*/ 392067 w 660324"/>
              <a:gd name="connsiteY95" fmla="*/ 584424 h 584424"/>
              <a:gd name="connsiteX96" fmla="*/ 377558 w 660324"/>
              <a:gd name="connsiteY96" fmla="*/ 579002 h 584424"/>
              <a:gd name="connsiteX97" fmla="*/ 371432 w 660324"/>
              <a:gd name="connsiteY97" fmla="*/ 566161 h 584424"/>
              <a:gd name="connsiteX98" fmla="*/ 371432 w 660324"/>
              <a:gd name="connsiteY98" fmla="*/ 511371 h 584424"/>
              <a:gd name="connsiteX99" fmla="*/ 288892 w 660324"/>
              <a:gd name="connsiteY99" fmla="*/ 511371 h 584424"/>
              <a:gd name="connsiteX100" fmla="*/ 288892 w 660324"/>
              <a:gd name="connsiteY100" fmla="*/ 566161 h 584424"/>
              <a:gd name="connsiteX101" fmla="*/ 282766 w 660324"/>
              <a:gd name="connsiteY101" fmla="*/ 579002 h 584424"/>
              <a:gd name="connsiteX102" fmla="*/ 268257 w 660324"/>
              <a:gd name="connsiteY102" fmla="*/ 584424 h 584424"/>
              <a:gd name="connsiteX103" fmla="*/ 253748 w 660324"/>
              <a:gd name="connsiteY103" fmla="*/ 579002 h 584424"/>
              <a:gd name="connsiteX104" fmla="*/ 247622 w 660324"/>
              <a:gd name="connsiteY104" fmla="*/ 566161 h 584424"/>
              <a:gd name="connsiteX105" fmla="*/ 247622 w 660324"/>
              <a:gd name="connsiteY105" fmla="*/ 511371 h 584424"/>
              <a:gd name="connsiteX106" fmla="*/ 165081 w 660324"/>
              <a:gd name="connsiteY106" fmla="*/ 511371 h 584424"/>
              <a:gd name="connsiteX107" fmla="*/ 165081 w 660324"/>
              <a:gd name="connsiteY107" fmla="*/ 566161 h 584424"/>
              <a:gd name="connsiteX108" fmla="*/ 158955 w 660324"/>
              <a:gd name="connsiteY108" fmla="*/ 579002 h 584424"/>
              <a:gd name="connsiteX109" fmla="*/ 144446 w 660324"/>
              <a:gd name="connsiteY109" fmla="*/ 584424 h 584424"/>
              <a:gd name="connsiteX110" fmla="*/ 129937 w 660324"/>
              <a:gd name="connsiteY110" fmla="*/ 579002 h 584424"/>
              <a:gd name="connsiteX111" fmla="*/ 123811 w 660324"/>
              <a:gd name="connsiteY111" fmla="*/ 566161 h 584424"/>
              <a:gd name="connsiteX112" fmla="*/ 123811 w 660324"/>
              <a:gd name="connsiteY112" fmla="*/ 501669 h 584424"/>
              <a:gd name="connsiteX113" fmla="*/ 495243 w 660324"/>
              <a:gd name="connsiteY113" fmla="*/ 474845 h 584424"/>
              <a:gd name="connsiteX114" fmla="*/ 511364 w 660324"/>
              <a:gd name="connsiteY114" fmla="*/ 471991 h 584424"/>
              <a:gd name="connsiteX115" fmla="*/ 524261 w 660324"/>
              <a:gd name="connsiteY115" fmla="*/ 464286 h 584424"/>
              <a:gd name="connsiteX116" fmla="*/ 533289 w 660324"/>
              <a:gd name="connsiteY116" fmla="*/ 452586 h 584424"/>
              <a:gd name="connsiteX117" fmla="*/ 536513 w 660324"/>
              <a:gd name="connsiteY117" fmla="*/ 438318 h 584424"/>
              <a:gd name="connsiteX118" fmla="*/ 536513 w 660324"/>
              <a:gd name="connsiteY118" fmla="*/ 146106 h 584424"/>
              <a:gd name="connsiteX119" fmla="*/ 533289 w 660324"/>
              <a:gd name="connsiteY119" fmla="*/ 132123 h 584424"/>
              <a:gd name="connsiteX120" fmla="*/ 524584 w 660324"/>
              <a:gd name="connsiteY120" fmla="*/ 120423 h 584424"/>
              <a:gd name="connsiteX121" fmla="*/ 511364 w 660324"/>
              <a:gd name="connsiteY121" fmla="*/ 112433 h 584424"/>
              <a:gd name="connsiteX122" fmla="*/ 495243 w 660324"/>
              <a:gd name="connsiteY122" fmla="*/ 109580 h 584424"/>
              <a:gd name="connsiteX123" fmla="*/ 165081 w 660324"/>
              <a:gd name="connsiteY123" fmla="*/ 109580 h 584424"/>
              <a:gd name="connsiteX124" fmla="*/ 148960 w 660324"/>
              <a:gd name="connsiteY124" fmla="*/ 112433 h 584424"/>
              <a:gd name="connsiteX125" fmla="*/ 136063 w 660324"/>
              <a:gd name="connsiteY125" fmla="*/ 120138 h 584424"/>
              <a:gd name="connsiteX126" fmla="*/ 127035 w 660324"/>
              <a:gd name="connsiteY126" fmla="*/ 131838 h 584424"/>
              <a:gd name="connsiteX127" fmla="*/ 123811 w 660324"/>
              <a:gd name="connsiteY127" fmla="*/ 146106 h 584424"/>
              <a:gd name="connsiteX128" fmla="*/ 123811 w 660324"/>
              <a:gd name="connsiteY128" fmla="*/ 438318 h 584424"/>
              <a:gd name="connsiteX129" fmla="*/ 127035 w 660324"/>
              <a:gd name="connsiteY129" fmla="*/ 452586 h 584424"/>
              <a:gd name="connsiteX130" fmla="*/ 135740 w 660324"/>
              <a:gd name="connsiteY130" fmla="*/ 464286 h 584424"/>
              <a:gd name="connsiteX131" fmla="*/ 148637 w 660324"/>
              <a:gd name="connsiteY131" fmla="*/ 471991 h 584424"/>
              <a:gd name="connsiteX132" fmla="*/ 165081 w 660324"/>
              <a:gd name="connsiteY132" fmla="*/ 474845 h 584424"/>
              <a:gd name="connsiteX133" fmla="*/ 495243 w 660324"/>
              <a:gd name="connsiteY133" fmla="*/ 474845 h 584424"/>
              <a:gd name="connsiteX134" fmla="*/ 178945 w 660324"/>
              <a:gd name="connsiteY134" fmla="*/ 237137 h 584424"/>
              <a:gd name="connsiteX135" fmla="*/ 180880 w 660324"/>
              <a:gd name="connsiteY135" fmla="*/ 229717 h 584424"/>
              <a:gd name="connsiteX136" fmla="*/ 206674 w 660324"/>
              <a:gd name="connsiteY136" fmla="*/ 195474 h 584424"/>
              <a:gd name="connsiteX137" fmla="*/ 241818 w 660324"/>
              <a:gd name="connsiteY137" fmla="*/ 168935 h 584424"/>
              <a:gd name="connsiteX138" fmla="*/ 284055 w 660324"/>
              <a:gd name="connsiteY138" fmla="*/ 152099 h 584424"/>
              <a:gd name="connsiteX139" fmla="*/ 330162 w 660324"/>
              <a:gd name="connsiteY139" fmla="*/ 146106 h 584424"/>
              <a:gd name="connsiteX140" fmla="*/ 397871 w 660324"/>
              <a:gd name="connsiteY140" fmla="*/ 158947 h 584424"/>
              <a:gd name="connsiteX141" fmla="*/ 453973 w 660324"/>
              <a:gd name="connsiteY141" fmla="*/ 195474 h 584424"/>
              <a:gd name="connsiteX142" fmla="*/ 453973 w 660324"/>
              <a:gd name="connsiteY142" fmla="*/ 164369 h 584424"/>
              <a:gd name="connsiteX143" fmla="*/ 460099 w 660324"/>
              <a:gd name="connsiteY143" fmla="*/ 151528 h 584424"/>
              <a:gd name="connsiteX144" fmla="*/ 474608 w 660324"/>
              <a:gd name="connsiteY144" fmla="*/ 146106 h 584424"/>
              <a:gd name="connsiteX145" fmla="*/ 489117 w 660324"/>
              <a:gd name="connsiteY145" fmla="*/ 151528 h 584424"/>
              <a:gd name="connsiteX146" fmla="*/ 495243 w 660324"/>
              <a:gd name="connsiteY146" fmla="*/ 164369 h 584424"/>
              <a:gd name="connsiteX147" fmla="*/ 495243 w 660324"/>
              <a:gd name="connsiteY147" fmla="*/ 237422 h 584424"/>
              <a:gd name="connsiteX148" fmla="*/ 489117 w 660324"/>
              <a:gd name="connsiteY148" fmla="*/ 250264 h 584424"/>
              <a:gd name="connsiteX149" fmla="*/ 474608 w 660324"/>
              <a:gd name="connsiteY149" fmla="*/ 255686 h 584424"/>
              <a:gd name="connsiteX150" fmla="*/ 392067 w 660324"/>
              <a:gd name="connsiteY150" fmla="*/ 255686 h 584424"/>
              <a:gd name="connsiteX151" fmla="*/ 377558 w 660324"/>
              <a:gd name="connsiteY151" fmla="*/ 250264 h 584424"/>
              <a:gd name="connsiteX152" fmla="*/ 371432 w 660324"/>
              <a:gd name="connsiteY152" fmla="*/ 237422 h 584424"/>
              <a:gd name="connsiteX153" fmla="*/ 374012 w 660324"/>
              <a:gd name="connsiteY153" fmla="*/ 227720 h 584424"/>
              <a:gd name="connsiteX154" fmla="*/ 381427 w 660324"/>
              <a:gd name="connsiteY154" fmla="*/ 222013 h 584424"/>
              <a:gd name="connsiteX155" fmla="*/ 391423 w 660324"/>
              <a:gd name="connsiteY155" fmla="*/ 219444 h 584424"/>
              <a:gd name="connsiteX156" fmla="*/ 403030 w 660324"/>
              <a:gd name="connsiteY156" fmla="*/ 218588 h 584424"/>
              <a:gd name="connsiteX157" fmla="*/ 413347 w 660324"/>
              <a:gd name="connsiteY157" fmla="*/ 218874 h 584424"/>
              <a:gd name="connsiteX158" fmla="*/ 422375 w 660324"/>
              <a:gd name="connsiteY158" fmla="*/ 219159 h 584424"/>
              <a:gd name="connsiteX159" fmla="*/ 380783 w 660324"/>
              <a:gd name="connsiteY159" fmla="*/ 192049 h 584424"/>
              <a:gd name="connsiteX160" fmla="*/ 330162 w 660324"/>
              <a:gd name="connsiteY160" fmla="*/ 182633 h 584424"/>
              <a:gd name="connsiteX161" fmla="*/ 263743 w 660324"/>
              <a:gd name="connsiteY161" fmla="*/ 199754 h 584424"/>
              <a:gd name="connsiteX162" fmla="*/ 248911 w 660324"/>
              <a:gd name="connsiteY162" fmla="*/ 209171 h 584424"/>
              <a:gd name="connsiteX163" fmla="*/ 237304 w 660324"/>
              <a:gd name="connsiteY163" fmla="*/ 219444 h 584424"/>
              <a:gd name="connsiteX164" fmla="*/ 227309 w 660324"/>
              <a:gd name="connsiteY164" fmla="*/ 231430 h 584424"/>
              <a:gd name="connsiteX165" fmla="*/ 218281 w 660324"/>
              <a:gd name="connsiteY165" fmla="*/ 245127 h 584424"/>
              <a:gd name="connsiteX166" fmla="*/ 210865 w 660324"/>
              <a:gd name="connsiteY166" fmla="*/ 252832 h 584424"/>
              <a:gd name="connsiteX167" fmla="*/ 199580 w 660324"/>
              <a:gd name="connsiteY167" fmla="*/ 255686 h 584424"/>
              <a:gd name="connsiteX168" fmla="*/ 185071 w 660324"/>
              <a:gd name="connsiteY168" fmla="*/ 250264 h 584424"/>
              <a:gd name="connsiteX169" fmla="*/ 178945 w 660324"/>
              <a:gd name="connsiteY169" fmla="*/ 237137 h 584424"/>
              <a:gd name="connsiteX170" fmla="*/ 165081 w 660324"/>
              <a:gd name="connsiteY170" fmla="*/ 420055 h 584424"/>
              <a:gd name="connsiteX171" fmla="*/ 165081 w 660324"/>
              <a:gd name="connsiteY171" fmla="*/ 347002 h 584424"/>
              <a:gd name="connsiteX172" fmla="*/ 171207 w 660324"/>
              <a:gd name="connsiteY172" fmla="*/ 334160 h 584424"/>
              <a:gd name="connsiteX173" fmla="*/ 185716 w 660324"/>
              <a:gd name="connsiteY173" fmla="*/ 328739 h 584424"/>
              <a:gd name="connsiteX174" fmla="*/ 268257 w 660324"/>
              <a:gd name="connsiteY174" fmla="*/ 328739 h 584424"/>
              <a:gd name="connsiteX175" fmla="*/ 282766 w 660324"/>
              <a:gd name="connsiteY175" fmla="*/ 334160 h 584424"/>
              <a:gd name="connsiteX176" fmla="*/ 288892 w 660324"/>
              <a:gd name="connsiteY176" fmla="*/ 347002 h 584424"/>
              <a:gd name="connsiteX177" fmla="*/ 286312 w 660324"/>
              <a:gd name="connsiteY177" fmla="*/ 356704 h 584424"/>
              <a:gd name="connsiteX178" fmla="*/ 278897 w 660324"/>
              <a:gd name="connsiteY178" fmla="*/ 362411 h 584424"/>
              <a:gd name="connsiteX179" fmla="*/ 268901 w 660324"/>
              <a:gd name="connsiteY179" fmla="*/ 364980 h 584424"/>
              <a:gd name="connsiteX180" fmla="*/ 257294 w 660324"/>
              <a:gd name="connsiteY180" fmla="*/ 365836 h 584424"/>
              <a:gd name="connsiteX181" fmla="*/ 246977 w 660324"/>
              <a:gd name="connsiteY181" fmla="*/ 365550 h 584424"/>
              <a:gd name="connsiteX182" fmla="*/ 237949 w 660324"/>
              <a:gd name="connsiteY182" fmla="*/ 365265 h 584424"/>
              <a:gd name="connsiteX183" fmla="*/ 279541 w 660324"/>
              <a:gd name="connsiteY183" fmla="*/ 392375 h 584424"/>
              <a:gd name="connsiteX184" fmla="*/ 330162 w 660324"/>
              <a:gd name="connsiteY184" fmla="*/ 401792 h 584424"/>
              <a:gd name="connsiteX185" fmla="*/ 396259 w 660324"/>
              <a:gd name="connsiteY185" fmla="*/ 384670 h 584424"/>
              <a:gd name="connsiteX186" fmla="*/ 410768 w 660324"/>
              <a:gd name="connsiteY186" fmla="*/ 375253 h 584424"/>
              <a:gd name="connsiteX187" fmla="*/ 422698 w 660324"/>
              <a:gd name="connsiteY187" fmla="*/ 364980 h 584424"/>
              <a:gd name="connsiteX188" fmla="*/ 432693 w 660324"/>
              <a:gd name="connsiteY188" fmla="*/ 352994 h 584424"/>
              <a:gd name="connsiteX189" fmla="*/ 442043 w 660324"/>
              <a:gd name="connsiteY189" fmla="*/ 339012 h 584424"/>
              <a:gd name="connsiteX190" fmla="*/ 460744 w 660324"/>
              <a:gd name="connsiteY190" fmla="*/ 328739 h 584424"/>
              <a:gd name="connsiteX191" fmla="*/ 475253 w 660324"/>
              <a:gd name="connsiteY191" fmla="*/ 334160 h 584424"/>
              <a:gd name="connsiteX192" fmla="*/ 481379 w 660324"/>
              <a:gd name="connsiteY192" fmla="*/ 347002 h 584424"/>
              <a:gd name="connsiteX193" fmla="*/ 479444 w 660324"/>
              <a:gd name="connsiteY193" fmla="*/ 354707 h 584424"/>
              <a:gd name="connsiteX194" fmla="*/ 453973 w 660324"/>
              <a:gd name="connsiteY194" fmla="*/ 388950 h 584424"/>
              <a:gd name="connsiteX195" fmla="*/ 418506 w 660324"/>
              <a:gd name="connsiteY195" fmla="*/ 415489 h 584424"/>
              <a:gd name="connsiteX196" fmla="*/ 375946 w 660324"/>
              <a:gd name="connsiteY196" fmla="*/ 432325 h 584424"/>
              <a:gd name="connsiteX197" fmla="*/ 330162 w 660324"/>
              <a:gd name="connsiteY197" fmla="*/ 438318 h 584424"/>
              <a:gd name="connsiteX198" fmla="*/ 262131 w 660324"/>
              <a:gd name="connsiteY198" fmla="*/ 425762 h 584424"/>
              <a:gd name="connsiteX199" fmla="*/ 206351 w 660324"/>
              <a:gd name="connsiteY199" fmla="*/ 388950 h 584424"/>
              <a:gd name="connsiteX200" fmla="*/ 206351 w 660324"/>
              <a:gd name="connsiteY200" fmla="*/ 420055 h 584424"/>
              <a:gd name="connsiteX201" fmla="*/ 200225 w 660324"/>
              <a:gd name="connsiteY201" fmla="*/ 432896 h 584424"/>
              <a:gd name="connsiteX202" fmla="*/ 185716 w 660324"/>
              <a:gd name="connsiteY202" fmla="*/ 438318 h 584424"/>
              <a:gd name="connsiteX203" fmla="*/ 171207 w 660324"/>
              <a:gd name="connsiteY203" fmla="*/ 432896 h 584424"/>
              <a:gd name="connsiteX204" fmla="*/ 165081 w 660324"/>
              <a:gd name="connsiteY204" fmla="*/ 420055 h 58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60324" h="584424">
                <a:moveTo>
                  <a:pt x="123811" y="501669"/>
                </a:moveTo>
                <a:cubicBezTo>
                  <a:pt x="111129" y="495011"/>
                  <a:pt x="101026" y="486068"/>
                  <a:pt x="93503" y="474845"/>
                </a:cubicBezTo>
                <a:lnTo>
                  <a:pt x="20635" y="474845"/>
                </a:lnTo>
                <a:cubicBezTo>
                  <a:pt x="15046" y="474845"/>
                  <a:pt x="10210" y="473038"/>
                  <a:pt x="6126" y="469423"/>
                </a:cubicBezTo>
                <a:cubicBezTo>
                  <a:pt x="2042" y="465807"/>
                  <a:pt x="0" y="461527"/>
                  <a:pt x="0" y="456581"/>
                </a:cubicBezTo>
                <a:cubicBezTo>
                  <a:pt x="0" y="451636"/>
                  <a:pt x="2042" y="447355"/>
                  <a:pt x="6126" y="443740"/>
                </a:cubicBezTo>
                <a:cubicBezTo>
                  <a:pt x="10210" y="440124"/>
                  <a:pt x="15046" y="438318"/>
                  <a:pt x="20635" y="438318"/>
                </a:cubicBezTo>
                <a:lnTo>
                  <a:pt x="82541" y="438318"/>
                </a:lnTo>
                <a:lnTo>
                  <a:pt x="82541" y="365265"/>
                </a:lnTo>
                <a:lnTo>
                  <a:pt x="20635" y="365265"/>
                </a:lnTo>
                <a:cubicBezTo>
                  <a:pt x="15046" y="365265"/>
                  <a:pt x="10210" y="363459"/>
                  <a:pt x="6126" y="359843"/>
                </a:cubicBezTo>
                <a:cubicBezTo>
                  <a:pt x="2042" y="356228"/>
                  <a:pt x="0" y="351947"/>
                  <a:pt x="0" y="347002"/>
                </a:cubicBezTo>
                <a:cubicBezTo>
                  <a:pt x="0" y="342056"/>
                  <a:pt x="2042" y="337776"/>
                  <a:pt x="6126" y="334160"/>
                </a:cubicBezTo>
                <a:cubicBezTo>
                  <a:pt x="10210" y="330545"/>
                  <a:pt x="15046" y="328739"/>
                  <a:pt x="20635" y="328739"/>
                </a:cubicBezTo>
                <a:lnTo>
                  <a:pt x="82541" y="328739"/>
                </a:lnTo>
                <a:lnTo>
                  <a:pt x="82541" y="255686"/>
                </a:lnTo>
                <a:lnTo>
                  <a:pt x="20635" y="255686"/>
                </a:lnTo>
                <a:cubicBezTo>
                  <a:pt x="15046" y="255686"/>
                  <a:pt x="10210" y="253878"/>
                  <a:pt x="6126" y="250264"/>
                </a:cubicBezTo>
                <a:cubicBezTo>
                  <a:pt x="2042" y="246649"/>
                  <a:pt x="0" y="242368"/>
                  <a:pt x="0" y="237422"/>
                </a:cubicBezTo>
                <a:cubicBezTo>
                  <a:pt x="0" y="232476"/>
                  <a:pt x="2042" y="228196"/>
                  <a:pt x="6126" y="224581"/>
                </a:cubicBezTo>
                <a:cubicBezTo>
                  <a:pt x="10210" y="220966"/>
                  <a:pt x="15046" y="219159"/>
                  <a:pt x="20635" y="219159"/>
                </a:cubicBezTo>
                <a:lnTo>
                  <a:pt x="82541" y="219159"/>
                </a:lnTo>
                <a:lnTo>
                  <a:pt x="82541" y="146106"/>
                </a:lnTo>
                <a:lnTo>
                  <a:pt x="20635" y="146106"/>
                </a:lnTo>
                <a:cubicBezTo>
                  <a:pt x="15046" y="146106"/>
                  <a:pt x="10210" y="144299"/>
                  <a:pt x="6126" y="140684"/>
                </a:cubicBezTo>
                <a:cubicBezTo>
                  <a:pt x="2042" y="137069"/>
                  <a:pt x="0" y="132789"/>
                  <a:pt x="0" y="127843"/>
                </a:cubicBezTo>
                <a:cubicBezTo>
                  <a:pt x="0" y="122897"/>
                  <a:pt x="2042" y="118616"/>
                  <a:pt x="6126" y="115001"/>
                </a:cubicBezTo>
                <a:cubicBezTo>
                  <a:pt x="10210" y="111387"/>
                  <a:pt x="15046" y="109580"/>
                  <a:pt x="20635" y="109580"/>
                </a:cubicBezTo>
                <a:lnTo>
                  <a:pt x="93503" y="109580"/>
                </a:lnTo>
                <a:cubicBezTo>
                  <a:pt x="101026" y="98355"/>
                  <a:pt x="111129" y="89414"/>
                  <a:pt x="123811" y="82755"/>
                </a:cubicBezTo>
                <a:lnTo>
                  <a:pt x="123811" y="18263"/>
                </a:lnTo>
                <a:cubicBezTo>
                  <a:pt x="123811" y="13317"/>
                  <a:pt x="125853" y="9037"/>
                  <a:pt x="129937" y="5422"/>
                </a:cubicBezTo>
                <a:cubicBezTo>
                  <a:pt x="134021" y="1807"/>
                  <a:pt x="138857" y="0"/>
                  <a:pt x="144446" y="0"/>
                </a:cubicBezTo>
                <a:cubicBezTo>
                  <a:pt x="150034" y="0"/>
                  <a:pt x="154871" y="1807"/>
                  <a:pt x="158955" y="5422"/>
                </a:cubicBezTo>
                <a:cubicBezTo>
                  <a:pt x="163039" y="9037"/>
                  <a:pt x="165081" y="13317"/>
                  <a:pt x="165081" y="18263"/>
                </a:cubicBezTo>
                <a:lnTo>
                  <a:pt x="165081" y="73053"/>
                </a:lnTo>
                <a:lnTo>
                  <a:pt x="247622" y="73053"/>
                </a:lnTo>
                <a:lnTo>
                  <a:pt x="247622" y="18263"/>
                </a:lnTo>
                <a:cubicBezTo>
                  <a:pt x="247622" y="13317"/>
                  <a:pt x="249663" y="9037"/>
                  <a:pt x="253748" y="5422"/>
                </a:cubicBezTo>
                <a:cubicBezTo>
                  <a:pt x="257832" y="1807"/>
                  <a:pt x="262668" y="0"/>
                  <a:pt x="268257" y="0"/>
                </a:cubicBezTo>
                <a:cubicBezTo>
                  <a:pt x="273845" y="0"/>
                  <a:pt x="278682" y="1807"/>
                  <a:pt x="282766" y="5422"/>
                </a:cubicBezTo>
                <a:cubicBezTo>
                  <a:pt x="286850" y="9037"/>
                  <a:pt x="288892" y="13317"/>
                  <a:pt x="288892" y="18263"/>
                </a:cubicBezTo>
                <a:lnTo>
                  <a:pt x="288892" y="73053"/>
                </a:lnTo>
                <a:lnTo>
                  <a:pt x="371432" y="73053"/>
                </a:lnTo>
                <a:lnTo>
                  <a:pt x="371432" y="18263"/>
                </a:lnTo>
                <a:cubicBezTo>
                  <a:pt x="371432" y="13317"/>
                  <a:pt x="373473" y="9037"/>
                  <a:pt x="377558" y="5422"/>
                </a:cubicBezTo>
                <a:cubicBezTo>
                  <a:pt x="381643" y="1807"/>
                  <a:pt x="386480" y="0"/>
                  <a:pt x="392067" y="0"/>
                </a:cubicBezTo>
                <a:cubicBezTo>
                  <a:pt x="397655" y="0"/>
                  <a:pt x="402491" y="1807"/>
                  <a:pt x="406576" y="5422"/>
                </a:cubicBezTo>
                <a:cubicBezTo>
                  <a:pt x="410662" y="9037"/>
                  <a:pt x="412703" y="13317"/>
                  <a:pt x="412703" y="18263"/>
                </a:cubicBezTo>
                <a:lnTo>
                  <a:pt x="412703" y="73053"/>
                </a:lnTo>
                <a:lnTo>
                  <a:pt x="495243" y="73053"/>
                </a:lnTo>
                <a:lnTo>
                  <a:pt x="495243" y="18263"/>
                </a:lnTo>
                <a:cubicBezTo>
                  <a:pt x="495243" y="13317"/>
                  <a:pt x="497284" y="9037"/>
                  <a:pt x="501369" y="5422"/>
                </a:cubicBezTo>
                <a:cubicBezTo>
                  <a:pt x="505454" y="1807"/>
                  <a:pt x="510291" y="0"/>
                  <a:pt x="515878" y="0"/>
                </a:cubicBezTo>
                <a:cubicBezTo>
                  <a:pt x="521466" y="0"/>
                  <a:pt x="526302" y="1807"/>
                  <a:pt x="530387" y="5422"/>
                </a:cubicBezTo>
                <a:cubicBezTo>
                  <a:pt x="534472" y="9037"/>
                  <a:pt x="536513" y="13317"/>
                  <a:pt x="536513" y="18263"/>
                </a:cubicBezTo>
                <a:lnTo>
                  <a:pt x="536513" y="82755"/>
                </a:lnTo>
                <a:cubicBezTo>
                  <a:pt x="549194" y="89414"/>
                  <a:pt x="559299" y="98355"/>
                  <a:pt x="566821" y="109580"/>
                </a:cubicBezTo>
                <a:lnTo>
                  <a:pt x="639689" y="109580"/>
                </a:lnTo>
                <a:cubicBezTo>
                  <a:pt x="645276" y="109580"/>
                  <a:pt x="650113" y="111387"/>
                  <a:pt x="654198" y="115001"/>
                </a:cubicBezTo>
                <a:cubicBezTo>
                  <a:pt x="658283" y="118616"/>
                  <a:pt x="660324" y="122897"/>
                  <a:pt x="660324" y="127843"/>
                </a:cubicBezTo>
                <a:cubicBezTo>
                  <a:pt x="660324" y="132789"/>
                  <a:pt x="658283" y="137069"/>
                  <a:pt x="654198" y="140684"/>
                </a:cubicBezTo>
                <a:cubicBezTo>
                  <a:pt x="650113" y="144299"/>
                  <a:pt x="645276" y="146106"/>
                  <a:pt x="639689" y="146106"/>
                </a:cubicBezTo>
                <a:lnTo>
                  <a:pt x="577784" y="146106"/>
                </a:lnTo>
                <a:lnTo>
                  <a:pt x="577784" y="219159"/>
                </a:lnTo>
                <a:lnTo>
                  <a:pt x="639689" y="219159"/>
                </a:lnTo>
                <a:cubicBezTo>
                  <a:pt x="645276" y="219159"/>
                  <a:pt x="650113" y="220966"/>
                  <a:pt x="654198" y="224581"/>
                </a:cubicBezTo>
                <a:cubicBezTo>
                  <a:pt x="658283" y="228196"/>
                  <a:pt x="660324" y="232476"/>
                  <a:pt x="660324" y="237422"/>
                </a:cubicBezTo>
                <a:cubicBezTo>
                  <a:pt x="660324" y="242368"/>
                  <a:pt x="658283" y="246649"/>
                  <a:pt x="654198" y="250264"/>
                </a:cubicBezTo>
                <a:cubicBezTo>
                  <a:pt x="650113" y="253878"/>
                  <a:pt x="645276" y="255686"/>
                  <a:pt x="639689" y="255686"/>
                </a:cubicBezTo>
                <a:lnTo>
                  <a:pt x="577784" y="255686"/>
                </a:lnTo>
                <a:lnTo>
                  <a:pt x="577784" y="328739"/>
                </a:lnTo>
                <a:lnTo>
                  <a:pt x="639689" y="328739"/>
                </a:lnTo>
                <a:cubicBezTo>
                  <a:pt x="645276" y="328739"/>
                  <a:pt x="650113" y="330545"/>
                  <a:pt x="654198" y="334160"/>
                </a:cubicBezTo>
                <a:cubicBezTo>
                  <a:pt x="658283" y="337776"/>
                  <a:pt x="660324" y="342056"/>
                  <a:pt x="660324" y="347002"/>
                </a:cubicBezTo>
                <a:cubicBezTo>
                  <a:pt x="660324" y="351947"/>
                  <a:pt x="658283" y="356228"/>
                  <a:pt x="654198" y="359843"/>
                </a:cubicBezTo>
                <a:cubicBezTo>
                  <a:pt x="650113" y="363459"/>
                  <a:pt x="645276" y="365265"/>
                  <a:pt x="639689" y="365265"/>
                </a:cubicBezTo>
                <a:lnTo>
                  <a:pt x="577784" y="365265"/>
                </a:lnTo>
                <a:lnTo>
                  <a:pt x="577784" y="438318"/>
                </a:lnTo>
                <a:lnTo>
                  <a:pt x="639689" y="438318"/>
                </a:lnTo>
                <a:cubicBezTo>
                  <a:pt x="645276" y="438318"/>
                  <a:pt x="650113" y="440124"/>
                  <a:pt x="654198" y="443740"/>
                </a:cubicBezTo>
                <a:cubicBezTo>
                  <a:pt x="658283" y="447355"/>
                  <a:pt x="660324" y="451636"/>
                  <a:pt x="660324" y="456581"/>
                </a:cubicBezTo>
                <a:cubicBezTo>
                  <a:pt x="660324" y="461527"/>
                  <a:pt x="658283" y="465807"/>
                  <a:pt x="654198" y="469423"/>
                </a:cubicBezTo>
                <a:cubicBezTo>
                  <a:pt x="650113" y="473038"/>
                  <a:pt x="645276" y="474845"/>
                  <a:pt x="639689" y="474845"/>
                </a:cubicBezTo>
                <a:lnTo>
                  <a:pt x="566821" y="474845"/>
                </a:lnTo>
                <a:cubicBezTo>
                  <a:pt x="559299" y="486068"/>
                  <a:pt x="549194" y="495011"/>
                  <a:pt x="536513" y="501669"/>
                </a:cubicBezTo>
                <a:lnTo>
                  <a:pt x="536513" y="566161"/>
                </a:lnTo>
                <a:cubicBezTo>
                  <a:pt x="536513" y="571106"/>
                  <a:pt x="534472" y="575387"/>
                  <a:pt x="530387" y="579002"/>
                </a:cubicBezTo>
                <a:cubicBezTo>
                  <a:pt x="526302" y="582618"/>
                  <a:pt x="521466" y="584424"/>
                  <a:pt x="515878" y="584424"/>
                </a:cubicBezTo>
                <a:cubicBezTo>
                  <a:pt x="510291" y="584424"/>
                  <a:pt x="505454" y="582618"/>
                  <a:pt x="501369" y="579002"/>
                </a:cubicBezTo>
                <a:cubicBezTo>
                  <a:pt x="497284" y="575387"/>
                  <a:pt x="495243" y="571106"/>
                  <a:pt x="495243" y="566161"/>
                </a:cubicBezTo>
                <a:lnTo>
                  <a:pt x="495243" y="511371"/>
                </a:lnTo>
                <a:lnTo>
                  <a:pt x="412703" y="511371"/>
                </a:lnTo>
                <a:lnTo>
                  <a:pt x="412703" y="566161"/>
                </a:lnTo>
                <a:cubicBezTo>
                  <a:pt x="412703" y="571106"/>
                  <a:pt x="410662" y="575387"/>
                  <a:pt x="406576" y="579002"/>
                </a:cubicBezTo>
                <a:cubicBezTo>
                  <a:pt x="402491" y="582618"/>
                  <a:pt x="397655" y="584424"/>
                  <a:pt x="392067" y="584424"/>
                </a:cubicBezTo>
                <a:cubicBezTo>
                  <a:pt x="386480" y="584424"/>
                  <a:pt x="381643" y="582618"/>
                  <a:pt x="377558" y="579002"/>
                </a:cubicBezTo>
                <a:cubicBezTo>
                  <a:pt x="373473" y="575387"/>
                  <a:pt x="371432" y="571106"/>
                  <a:pt x="371432" y="566161"/>
                </a:cubicBezTo>
                <a:lnTo>
                  <a:pt x="371432" y="511371"/>
                </a:lnTo>
                <a:lnTo>
                  <a:pt x="288892" y="511371"/>
                </a:lnTo>
                <a:lnTo>
                  <a:pt x="288892" y="566161"/>
                </a:lnTo>
                <a:cubicBezTo>
                  <a:pt x="288892" y="571106"/>
                  <a:pt x="286850" y="575387"/>
                  <a:pt x="282766" y="579002"/>
                </a:cubicBezTo>
                <a:cubicBezTo>
                  <a:pt x="278682" y="582618"/>
                  <a:pt x="273845" y="584424"/>
                  <a:pt x="268257" y="584424"/>
                </a:cubicBezTo>
                <a:cubicBezTo>
                  <a:pt x="262668" y="584424"/>
                  <a:pt x="257832" y="582618"/>
                  <a:pt x="253748" y="579002"/>
                </a:cubicBezTo>
                <a:cubicBezTo>
                  <a:pt x="249663" y="575387"/>
                  <a:pt x="247622" y="571106"/>
                  <a:pt x="247622" y="566161"/>
                </a:cubicBezTo>
                <a:lnTo>
                  <a:pt x="247622" y="511371"/>
                </a:lnTo>
                <a:lnTo>
                  <a:pt x="165081" y="511371"/>
                </a:lnTo>
                <a:lnTo>
                  <a:pt x="165081" y="566161"/>
                </a:lnTo>
                <a:cubicBezTo>
                  <a:pt x="165081" y="571106"/>
                  <a:pt x="163039" y="575387"/>
                  <a:pt x="158955" y="579002"/>
                </a:cubicBezTo>
                <a:cubicBezTo>
                  <a:pt x="154871" y="582618"/>
                  <a:pt x="150034" y="584424"/>
                  <a:pt x="144446" y="584424"/>
                </a:cubicBezTo>
                <a:cubicBezTo>
                  <a:pt x="138857" y="584424"/>
                  <a:pt x="134021" y="582618"/>
                  <a:pt x="129937" y="579002"/>
                </a:cubicBezTo>
                <a:cubicBezTo>
                  <a:pt x="125853" y="575387"/>
                  <a:pt x="123811" y="571106"/>
                  <a:pt x="123811" y="566161"/>
                </a:cubicBezTo>
                <a:lnTo>
                  <a:pt x="123811" y="501669"/>
                </a:lnTo>
                <a:close/>
                <a:moveTo>
                  <a:pt x="495243" y="474845"/>
                </a:moveTo>
                <a:cubicBezTo>
                  <a:pt x="501047" y="474845"/>
                  <a:pt x="506421" y="473894"/>
                  <a:pt x="511364" y="471991"/>
                </a:cubicBezTo>
                <a:cubicBezTo>
                  <a:pt x="516307" y="470087"/>
                  <a:pt x="520608" y="467519"/>
                  <a:pt x="524261" y="464286"/>
                </a:cubicBezTo>
                <a:cubicBezTo>
                  <a:pt x="527914" y="461053"/>
                  <a:pt x="530926" y="457152"/>
                  <a:pt x="533289" y="452586"/>
                </a:cubicBezTo>
                <a:cubicBezTo>
                  <a:pt x="535652" y="448020"/>
                  <a:pt x="536729" y="443263"/>
                  <a:pt x="536513" y="438318"/>
                </a:cubicBezTo>
                <a:lnTo>
                  <a:pt x="536513" y="146106"/>
                </a:lnTo>
                <a:cubicBezTo>
                  <a:pt x="536513" y="141160"/>
                  <a:pt x="535440" y="136499"/>
                  <a:pt x="533289" y="132123"/>
                </a:cubicBezTo>
                <a:cubicBezTo>
                  <a:pt x="531138" y="127748"/>
                  <a:pt x="528237" y="123848"/>
                  <a:pt x="524584" y="120423"/>
                </a:cubicBezTo>
                <a:cubicBezTo>
                  <a:pt x="520931" y="116999"/>
                  <a:pt x="516523" y="114336"/>
                  <a:pt x="511364" y="112433"/>
                </a:cubicBezTo>
                <a:cubicBezTo>
                  <a:pt x="506205" y="110531"/>
                  <a:pt x="500831" y="109580"/>
                  <a:pt x="495243" y="109580"/>
                </a:cubicBezTo>
                <a:lnTo>
                  <a:pt x="165081" y="109580"/>
                </a:lnTo>
                <a:cubicBezTo>
                  <a:pt x="159277" y="109580"/>
                  <a:pt x="153904" y="110531"/>
                  <a:pt x="148960" y="112433"/>
                </a:cubicBezTo>
                <a:cubicBezTo>
                  <a:pt x="144016" y="114336"/>
                  <a:pt x="139717" y="116904"/>
                  <a:pt x="136063" y="120138"/>
                </a:cubicBezTo>
                <a:cubicBezTo>
                  <a:pt x="132409" y="123372"/>
                  <a:pt x="129399" y="127272"/>
                  <a:pt x="127035" y="131838"/>
                </a:cubicBezTo>
                <a:cubicBezTo>
                  <a:pt x="124671" y="136404"/>
                  <a:pt x="123596" y="141160"/>
                  <a:pt x="123811" y="146106"/>
                </a:cubicBezTo>
                <a:lnTo>
                  <a:pt x="123811" y="438318"/>
                </a:lnTo>
                <a:cubicBezTo>
                  <a:pt x="123811" y="443455"/>
                  <a:pt x="124885" y="448212"/>
                  <a:pt x="127035" y="452586"/>
                </a:cubicBezTo>
                <a:cubicBezTo>
                  <a:pt x="129185" y="456961"/>
                  <a:pt x="132086" y="460862"/>
                  <a:pt x="135740" y="464286"/>
                </a:cubicBezTo>
                <a:cubicBezTo>
                  <a:pt x="139394" y="467710"/>
                  <a:pt x="143694" y="470279"/>
                  <a:pt x="148637" y="471991"/>
                </a:cubicBezTo>
                <a:cubicBezTo>
                  <a:pt x="153581" y="473703"/>
                  <a:pt x="159062" y="474653"/>
                  <a:pt x="165081" y="474845"/>
                </a:cubicBezTo>
                <a:lnTo>
                  <a:pt x="495243" y="474845"/>
                </a:lnTo>
                <a:close/>
                <a:moveTo>
                  <a:pt x="178945" y="237137"/>
                </a:moveTo>
                <a:cubicBezTo>
                  <a:pt x="178945" y="234474"/>
                  <a:pt x="179590" y="232000"/>
                  <a:pt x="180880" y="229717"/>
                </a:cubicBezTo>
                <a:cubicBezTo>
                  <a:pt x="187543" y="217161"/>
                  <a:pt x="196141" y="205747"/>
                  <a:pt x="206674" y="195474"/>
                </a:cubicBezTo>
                <a:cubicBezTo>
                  <a:pt x="217206" y="185201"/>
                  <a:pt x="228921" y="176355"/>
                  <a:pt x="241818" y="168935"/>
                </a:cubicBezTo>
                <a:cubicBezTo>
                  <a:pt x="254715" y="161516"/>
                  <a:pt x="268794" y="155903"/>
                  <a:pt x="284055" y="152099"/>
                </a:cubicBezTo>
                <a:cubicBezTo>
                  <a:pt x="299317" y="148294"/>
                  <a:pt x="314686" y="146296"/>
                  <a:pt x="330162" y="146106"/>
                </a:cubicBezTo>
                <a:cubicBezTo>
                  <a:pt x="353805" y="146106"/>
                  <a:pt x="376375" y="150386"/>
                  <a:pt x="397871" y="158947"/>
                </a:cubicBezTo>
                <a:cubicBezTo>
                  <a:pt x="419367" y="167508"/>
                  <a:pt x="438068" y="179684"/>
                  <a:pt x="453973" y="195474"/>
                </a:cubicBezTo>
                <a:lnTo>
                  <a:pt x="453973" y="164369"/>
                </a:lnTo>
                <a:cubicBezTo>
                  <a:pt x="453973" y="159423"/>
                  <a:pt x="456014" y="155143"/>
                  <a:pt x="460099" y="151528"/>
                </a:cubicBezTo>
                <a:cubicBezTo>
                  <a:pt x="464184" y="147913"/>
                  <a:pt x="469020" y="146106"/>
                  <a:pt x="474608" y="146106"/>
                </a:cubicBezTo>
                <a:cubicBezTo>
                  <a:pt x="480195" y="146106"/>
                  <a:pt x="485032" y="147913"/>
                  <a:pt x="489117" y="151528"/>
                </a:cubicBezTo>
                <a:cubicBezTo>
                  <a:pt x="493202" y="155143"/>
                  <a:pt x="495243" y="159423"/>
                  <a:pt x="495243" y="164369"/>
                </a:cubicBezTo>
                <a:lnTo>
                  <a:pt x="495243" y="237422"/>
                </a:lnTo>
                <a:cubicBezTo>
                  <a:pt x="495243" y="242368"/>
                  <a:pt x="493202" y="246649"/>
                  <a:pt x="489117" y="250264"/>
                </a:cubicBezTo>
                <a:cubicBezTo>
                  <a:pt x="485032" y="253878"/>
                  <a:pt x="480195" y="255686"/>
                  <a:pt x="474608" y="255686"/>
                </a:cubicBezTo>
                <a:lnTo>
                  <a:pt x="392067" y="255686"/>
                </a:lnTo>
                <a:cubicBezTo>
                  <a:pt x="386480" y="255686"/>
                  <a:pt x="381643" y="253878"/>
                  <a:pt x="377558" y="250264"/>
                </a:cubicBezTo>
                <a:cubicBezTo>
                  <a:pt x="373473" y="246649"/>
                  <a:pt x="371432" y="242368"/>
                  <a:pt x="371432" y="237422"/>
                </a:cubicBezTo>
                <a:cubicBezTo>
                  <a:pt x="371432" y="233427"/>
                  <a:pt x="372293" y="230193"/>
                  <a:pt x="374012" y="227720"/>
                </a:cubicBezTo>
                <a:cubicBezTo>
                  <a:pt x="375730" y="225247"/>
                  <a:pt x="378203" y="223344"/>
                  <a:pt x="381427" y="222013"/>
                </a:cubicBezTo>
                <a:cubicBezTo>
                  <a:pt x="384652" y="220681"/>
                  <a:pt x="387982" y="219825"/>
                  <a:pt x="391423" y="219444"/>
                </a:cubicBezTo>
                <a:cubicBezTo>
                  <a:pt x="394863" y="219064"/>
                  <a:pt x="398732" y="218779"/>
                  <a:pt x="403030" y="218588"/>
                </a:cubicBezTo>
                <a:cubicBezTo>
                  <a:pt x="406683" y="218588"/>
                  <a:pt x="410123" y="218683"/>
                  <a:pt x="413347" y="218874"/>
                </a:cubicBezTo>
                <a:cubicBezTo>
                  <a:pt x="416572" y="219064"/>
                  <a:pt x="419580" y="219159"/>
                  <a:pt x="422375" y="219159"/>
                </a:cubicBezTo>
                <a:cubicBezTo>
                  <a:pt x="410552" y="207364"/>
                  <a:pt x="396688" y="198327"/>
                  <a:pt x="380783" y="192049"/>
                </a:cubicBezTo>
                <a:cubicBezTo>
                  <a:pt x="364877" y="185772"/>
                  <a:pt x="348002" y="182633"/>
                  <a:pt x="330162" y="182633"/>
                </a:cubicBezTo>
                <a:cubicBezTo>
                  <a:pt x="306088" y="182633"/>
                  <a:pt x="283948" y="188340"/>
                  <a:pt x="263743" y="199754"/>
                </a:cubicBezTo>
                <a:cubicBezTo>
                  <a:pt x="258154" y="202798"/>
                  <a:pt x="253210" y="205937"/>
                  <a:pt x="248911" y="209171"/>
                </a:cubicBezTo>
                <a:cubicBezTo>
                  <a:pt x="244612" y="212405"/>
                  <a:pt x="240743" y="215830"/>
                  <a:pt x="237304" y="219444"/>
                </a:cubicBezTo>
                <a:cubicBezTo>
                  <a:pt x="233865" y="223059"/>
                  <a:pt x="230533" y="227054"/>
                  <a:pt x="227309" y="231430"/>
                </a:cubicBezTo>
                <a:cubicBezTo>
                  <a:pt x="224085" y="235805"/>
                  <a:pt x="221075" y="240371"/>
                  <a:pt x="218281" y="245127"/>
                </a:cubicBezTo>
                <a:cubicBezTo>
                  <a:pt x="216346" y="248361"/>
                  <a:pt x="213874" y="250929"/>
                  <a:pt x="210865" y="252832"/>
                </a:cubicBezTo>
                <a:cubicBezTo>
                  <a:pt x="207856" y="254734"/>
                  <a:pt x="204094" y="255686"/>
                  <a:pt x="199580" y="255686"/>
                </a:cubicBezTo>
                <a:cubicBezTo>
                  <a:pt x="193992" y="255686"/>
                  <a:pt x="189155" y="253878"/>
                  <a:pt x="185071" y="250264"/>
                </a:cubicBezTo>
                <a:cubicBezTo>
                  <a:pt x="180987" y="246649"/>
                  <a:pt x="178945" y="242273"/>
                  <a:pt x="178945" y="237137"/>
                </a:cubicBezTo>
                <a:close/>
                <a:moveTo>
                  <a:pt x="165081" y="420055"/>
                </a:moveTo>
                <a:lnTo>
                  <a:pt x="165081" y="347002"/>
                </a:lnTo>
                <a:cubicBezTo>
                  <a:pt x="165081" y="342056"/>
                  <a:pt x="167123" y="337776"/>
                  <a:pt x="171207" y="334160"/>
                </a:cubicBezTo>
                <a:cubicBezTo>
                  <a:pt x="175291" y="330545"/>
                  <a:pt x="180128" y="328739"/>
                  <a:pt x="185716" y="328739"/>
                </a:cubicBezTo>
                <a:lnTo>
                  <a:pt x="268257" y="328739"/>
                </a:lnTo>
                <a:cubicBezTo>
                  <a:pt x="273845" y="328739"/>
                  <a:pt x="278682" y="330545"/>
                  <a:pt x="282766" y="334160"/>
                </a:cubicBezTo>
                <a:cubicBezTo>
                  <a:pt x="286850" y="337776"/>
                  <a:pt x="288892" y="342056"/>
                  <a:pt x="288892" y="347002"/>
                </a:cubicBezTo>
                <a:cubicBezTo>
                  <a:pt x="288892" y="350997"/>
                  <a:pt x="288032" y="354230"/>
                  <a:pt x="286312" y="356704"/>
                </a:cubicBezTo>
                <a:cubicBezTo>
                  <a:pt x="284593" y="359178"/>
                  <a:pt x="282121" y="361079"/>
                  <a:pt x="278897" y="362411"/>
                </a:cubicBezTo>
                <a:cubicBezTo>
                  <a:pt x="275672" y="363744"/>
                  <a:pt x="272341" y="364600"/>
                  <a:pt x="268901" y="364980"/>
                </a:cubicBezTo>
                <a:cubicBezTo>
                  <a:pt x="265462" y="365359"/>
                  <a:pt x="261593" y="365645"/>
                  <a:pt x="257294" y="365836"/>
                </a:cubicBezTo>
                <a:cubicBezTo>
                  <a:pt x="253640" y="365836"/>
                  <a:pt x="250201" y="365742"/>
                  <a:pt x="246977" y="365550"/>
                </a:cubicBezTo>
                <a:cubicBezTo>
                  <a:pt x="243752" y="365359"/>
                  <a:pt x="240743" y="365265"/>
                  <a:pt x="237949" y="365265"/>
                </a:cubicBezTo>
                <a:cubicBezTo>
                  <a:pt x="249771" y="377059"/>
                  <a:pt x="263635" y="386097"/>
                  <a:pt x="279541" y="392375"/>
                </a:cubicBezTo>
                <a:cubicBezTo>
                  <a:pt x="295448" y="398653"/>
                  <a:pt x="312321" y="401792"/>
                  <a:pt x="330162" y="401792"/>
                </a:cubicBezTo>
                <a:cubicBezTo>
                  <a:pt x="353805" y="401792"/>
                  <a:pt x="375840" y="396084"/>
                  <a:pt x="396259" y="384670"/>
                </a:cubicBezTo>
                <a:cubicBezTo>
                  <a:pt x="401634" y="381625"/>
                  <a:pt x="406470" y="378486"/>
                  <a:pt x="410768" y="375253"/>
                </a:cubicBezTo>
                <a:cubicBezTo>
                  <a:pt x="415066" y="372020"/>
                  <a:pt x="419045" y="368595"/>
                  <a:pt x="422698" y="364980"/>
                </a:cubicBezTo>
                <a:cubicBezTo>
                  <a:pt x="426351" y="361364"/>
                  <a:pt x="429685" y="357369"/>
                  <a:pt x="432693" y="352994"/>
                </a:cubicBezTo>
                <a:cubicBezTo>
                  <a:pt x="435701" y="348620"/>
                  <a:pt x="438819" y="343957"/>
                  <a:pt x="442043" y="339012"/>
                </a:cubicBezTo>
                <a:cubicBezTo>
                  <a:pt x="446128" y="332163"/>
                  <a:pt x="452361" y="328739"/>
                  <a:pt x="460744" y="328739"/>
                </a:cubicBezTo>
                <a:cubicBezTo>
                  <a:pt x="466331" y="328739"/>
                  <a:pt x="471168" y="330545"/>
                  <a:pt x="475253" y="334160"/>
                </a:cubicBezTo>
                <a:cubicBezTo>
                  <a:pt x="479338" y="337776"/>
                  <a:pt x="481379" y="342056"/>
                  <a:pt x="481379" y="347002"/>
                </a:cubicBezTo>
                <a:cubicBezTo>
                  <a:pt x="481379" y="349855"/>
                  <a:pt x="480734" y="352424"/>
                  <a:pt x="479444" y="354707"/>
                </a:cubicBezTo>
                <a:cubicBezTo>
                  <a:pt x="472996" y="367263"/>
                  <a:pt x="464506" y="378677"/>
                  <a:pt x="453973" y="388950"/>
                </a:cubicBezTo>
                <a:cubicBezTo>
                  <a:pt x="443439" y="399223"/>
                  <a:pt x="431619" y="408070"/>
                  <a:pt x="418506" y="415489"/>
                </a:cubicBezTo>
                <a:cubicBezTo>
                  <a:pt x="405393" y="422908"/>
                  <a:pt x="391207" y="428522"/>
                  <a:pt x="375946" y="432325"/>
                </a:cubicBezTo>
                <a:cubicBezTo>
                  <a:pt x="360686" y="436129"/>
                  <a:pt x="345422" y="438127"/>
                  <a:pt x="330162" y="438318"/>
                </a:cubicBezTo>
                <a:cubicBezTo>
                  <a:pt x="306303" y="438318"/>
                  <a:pt x="283626" y="434132"/>
                  <a:pt x="262131" y="425762"/>
                </a:cubicBezTo>
                <a:cubicBezTo>
                  <a:pt x="240636" y="417392"/>
                  <a:pt x="222043" y="405122"/>
                  <a:pt x="206351" y="388950"/>
                </a:cubicBezTo>
                <a:lnTo>
                  <a:pt x="206351" y="420055"/>
                </a:lnTo>
                <a:cubicBezTo>
                  <a:pt x="206351" y="425000"/>
                  <a:pt x="204309" y="429281"/>
                  <a:pt x="200225" y="432896"/>
                </a:cubicBezTo>
                <a:cubicBezTo>
                  <a:pt x="196141" y="436512"/>
                  <a:pt x="191305" y="438318"/>
                  <a:pt x="185716" y="438318"/>
                </a:cubicBezTo>
                <a:cubicBezTo>
                  <a:pt x="180128" y="438318"/>
                  <a:pt x="175291" y="436512"/>
                  <a:pt x="171207" y="432896"/>
                </a:cubicBezTo>
                <a:cubicBezTo>
                  <a:pt x="167123" y="429281"/>
                  <a:pt x="165081" y="425000"/>
                  <a:pt x="165081" y="420055"/>
                </a:cubicBezTo>
                <a:close/>
              </a:path>
            </a:pathLst>
          </a:custGeom>
          <a:solidFill>
            <a:srgbClr val="0078D7"/>
          </a:solidFill>
          <a:ln w="321"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A3D902F2-290A-E687-5092-3170C83E7181}"/>
              </a:ext>
              <a:ext uri="{C183D7F6-B498-43B3-948B-1728B52AA6E4}">
                <adec:decorative xmlns:adec="http://schemas.microsoft.com/office/drawing/2017/decorative" val="1"/>
              </a:ext>
            </a:extLst>
          </p:cNvPr>
          <p:cNvGrpSpPr/>
          <p:nvPr/>
        </p:nvGrpSpPr>
        <p:grpSpPr>
          <a:xfrm>
            <a:off x="6318490" y="4097125"/>
            <a:ext cx="690815" cy="496769"/>
            <a:chOff x="10259839" y="3954111"/>
            <a:chExt cx="714808" cy="514022"/>
          </a:xfrm>
          <a:solidFill>
            <a:srgbClr val="0078D7"/>
          </a:solidFill>
        </p:grpSpPr>
        <p:sp>
          <p:nvSpPr>
            <p:cNvPr id="21" name="Freeform: Shape 20">
              <a:extLst>
                <a:ext uri="{FF2B5EF4-FFF2-40B4-BE49-F238E27FC236}">
                  <a16:creationId xmlns:a16="http://schemas.microsoft.com/office/drawing/2014/main" id="{045AAF4B-B781-4751-4A3D-51E929959F26}"/>
                </a:ext>
              </a:extLst>
            </p:cNvPr>
            <p:cNvSpPr/>
            <p:nvPr/>
          </p:nvSpPr>
          <p:spPr>
            <a:xfrm>
              <a:off x="10482769" y="4023306"/>
              <a:ext cx="268276" cy="296551"/>
            </a:xfrm>
            <a:custGeom>
              <a:avLst/>
              <a:gdLst>
                <a:gd name="connsiteX0" fmla="*/ 138717 w 268276"/>
                <a:gd name="connsiteY0" fmla="*/ 295761 h 296551"/>
                <a:gd name="connsiteX1" fmla="*/ 268276 w 268276"/>
                <a:gd name="connsiteY1" fmla="*/ 133448 h 296551"/>
                <a:gd name="connsiteX2" fmla="*/ 268276 w 268276"/>
                <a:gd name="connsiteY2" fmla="*/ 63660 h 296551"/>
                <a:gd name="connsiteX3" fmla="*/ 251746 w 268276"/>
                <a:gd name="connsiteY3" fmla="*/ 48437 h 296551"/>
                <a:gd name="connsiteX4" fmla="*/ 160385 w 268276"/>
                <a:gd name="connsiteY4" fmla="*/ 17595 h 296551"/>
                <a:gd name="connsiteX5" fmla="*/ 151897 w 268276"/>
                <a:gd name="connsiteY5" fmla="*/ 10676 h 296551"/>
                <a:gd name="connsiteX6" fmla="*/ 143408 w 268276"/>
                <a:gd name="connsiteY6" fmla="*/ 3756 h 296551"/>
                <a:gd name="connsiteX7" fmla="*/ 134027 w 268276"/>
                <a:gd name="connsiteY7" fmla="*/ 0 h 296551"/>
                <a:gd name="connsiteX8" fmla="*/ 124645 w 268276"/>
                <a:gd name="connsiteY8" fmla="*/ 3756 h 296551"/>
                <a:gd name="connsiteX9" fmla="*/ 117273 w 268276"/>
                <a:gd name="connsiteY9" fmla="*/ 9885 h 296551"/>
                <a:gd name="connsiteX10" fmla="*/ 107668 w 268276"/>
                <a:gd name="connsiteY10" fmla="*/ 17595 h 296551"/>
                <a:gd name="connsiteX11" fmla="*/ 15413 w 268276"/>
                <a:gd name="connsiteY11" fmla="*/ 47844 h 296551"/>
                <a:gd name="connsiteX12" fmla="*/ 0 w 268276"/>
                <a:gd name="connsiteY12" fmla="*/ 62671 h 296551"/>
                <a:gd name="connsiteX13" fmla="*/ 0 w 268276"/>
                <a:gd name="connsiteY13" fmla="*/ 133448 h 296551"/>
                <a:gd name="connsiteX14" fmla="*/ 129782 w 268276"/>
                <a:gd name="connsiteY14" fmla="*/ 295761 h 296551"/>
                <a:gd name="connsiteX15" fmla="*/ 134027 w 268276"/>
                <a:gd name="connsiteY15" fmla="*/ 296552 h 296551"/>
                <a:gd name="connsiteX16" fmla="*/ 138271 w 268276"/>
                <a:gd name="connsiteY16" fmla="*/ 295761 h 29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276" h="296551">
                  <a:moveTo>
                    <a:pt x="138717" y="295761"/>
                  </a:moveTo>
                  <a:cubicBezTo>
                    <a:pt x="219803" y="269664"/>
                    <a:pt x="268276" y="222414"/>
                    <a:pt x="268276" y="133448"/>
                  </a:cubicBezTo>
                  <a:cubicBezTo>
                    <a:pt x="268276" y="116446"/>
                    <a:pt x="268276" y="83034"/>
                    <a:pt x="268276" y="63660"/>
                  </a:cubicBezTo>
                  <a:cubicBezTo>
                    <a:pt x="268276" y="55554"/>
                    <a:pt x="260905" y="49030"/>
                    <a:pt x="251746" y="48437"/>
                  </a:cubicBezTo>
                  <a:cubicBezTo>
                    <a:pt x="217793" y="46064"/>
                    <a:pt x="187637" y="37761"/>
                    <a:pt x="160385" y="17595"/>
                  </a:cubicBezTo>
                  <a:cubicBezTo>
                    <a:pt x="157481" y="15223"/>
                    <a:pt x="154801" y="13048"/>
                    <a:pt x="151897" y="10676"/>
                  </a:cubicBezTo>
                  <a:cubicBezTo>
                    <a:pt x="149216" y="8303"/>
                    <a:pt x="146536" y="6129"/>
                    <a:pt x="143408" y="3756"/>
                  </a:cubicBezTo>
                  <a:cubicBezTo>
                    <a:pt x="140728" y="1384"/>
                    <a:pt x="138271" y="0"/>
                    <a:pt x="134027" y="0"/>
                  </a:cubicBezTo>
                  <a:cubicBezTo>
                    <a:pt x="129782" y="0"/>
                    <a:pt x="127325" y="1186"/>
                    <a:pt x="124645" y="3756"/>
                  </a:cubicBezTo>
                  <a:cubicBezTo>
                    <a:pt x="121964" y="5931"/>
                    <a:pt x="119507" y="7908"/>
                    <a:pt x="117273" y="9885"/>
                  </a:cubicBezTo>
                  <a:cubicBezTo>
                    <a:pt x="114146" y="12653"/>
                    <a:pt x="111019" y="15223"/>
                    <a:pt x="107668" y="17595"/>
                  </a:cubicBezTo>
                  <a:cubicBezTo>
                    <a:pt x="79299" y="38354"/>
                    <a:pt x="49813" y="44483"/>
                    <a:pt x="15413" y="47844"/>
                  </a:cubicBezTo>
                  <a:cubicBezTo>
                    <a:pt x="6701" y="48634"/>
                    <a:pt x="0" y="54961"/>
                    <a:pt x="0" y="62671"/>
                  </a:cubicBezTo>
                  <a:lnTo>
                    <a:pt x="0" y="133448"/>
                  </a:lnTo>
                  <a:cubicBezTo>
                    <a:pt x="0" y="223600"/>
                    <a:pt x="49590" y="271839"/>
                    <a:pt x="129782" y="295761"/>
                  </a:cubicBezTo>
                  <a:cubicBezTo>
                    <a:pt x="130899" y="296156"/>
                    <a:pt x="132463" y="296552"/>
                    <a:pt x="134027" y="296552"/>
                  </a:cubicBezTo>
                  <a:cubicBezTo>
                    <a:pt x="135367" y="296552"/>
                    <a:pt x="136707" y="296354"/>
                    <a:pt x="138271" y="295761"/>
                  </a:cubicBezTo>
                  <a:close/>
                </a:path>
              </a:pathLst>
            </a:custGeom>
            <a:grpFill/>
            <a:ln w="22324"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764D5BCE-461E-10A8-FF96-68413424B61D}"/>
                </a:ext>
              </a:extLst>
            </p:cNvPr>
            <p:cNvSpPr/>
            <p:nvPr/>
          </p:nvSpPr>
          <p:spPr>
            <a:xfrm>
              <a:off x="10304514" y="3954111"/>
              <a:ext cx="625457" cy="434942"/>
            </a:xfrm>
            <a:custGeom>
              <a:avLst/>
              <a:gdLst>
                <a:gd name="connsiteX0" fmla="*/ 0 w 625457"/>
                <a:gd name="connsiteY0" fmla="*/ 79080 h 434942"/>
                <a:gd name="connsiteX1" fmla="*/ 89351 w 625457"/>
                <a:gd name="connsiteY1" fmla="*/ 0 h 434942"/>
                <a:gd name="connsiteX2" fmla="*/ 536106 w 625457"/>
                <a:gd name="connsiteY2" fmla="*/ 0 h 434942"/>
                <a:gd name="connsiteX3" fmla="*/ 625457 w 625457"/>
                <a:gd name="connsiteY3" fmla="*/ 79080 h 434942"/>
                <a:gd name="connsiteX4" fmla="*/ 625457 w 625457"/>
                <a:gd name="connsiteY4" fmla="*/ 355862 h 434942"/>
                <a:gd name="connsiteX5" fmla="*/ 536106 w 625457"/>
                <a:gd name="connsiteY5" fmla="*/ 434943 h 434942"/>
                <a:gd name="connsiteX6" fmla="*/ 89351 w 625457"/>
                <a:gd name="connsiteY6" fmla="*/ 434943 h 434942"/>
                <a:gd name="connsiteX7" fmla="*/ 0 w 625457"/>
                <a:gd name="connsiteY7" fmla="*/ 355862 h 434942"/>
                <a:gd name="connsiteX8" fmla="*/ 0 w 625457"/>
                <a:gd name="connsiteY8" fmla="*/ 79080 h 434942"/>
                <a:gd name="connsiteX9" fmla="*/ 89351 w 625457"/>
                <a:gd name="connsiteY9" fmla="*/ 39540 h 434942"/>
                <a:gd name="connsiteX10" fmla="*/ 44676 w 625457"/>
                <a:gd name="connsiteY10" fmla="*/ 79080 h 434942"/>
                <a:gd name="connsiteX11" fmla="*/ 44676 w 625457"/>
                <a:gd name="connsiteY11" fmla="*/ 355862 h 434942"/>
                <a:gd name="connsiteX12" fmla="*/ 89351 w 625457"/>
                <a:gd name="connsiteY12" fmla="*/ 395402 h 434942"/>
                <a:gd name="connsiteX13" fmla="*/ 536106 w 625457"/>
                <a:gd name="connsiteY13" fmla="*/ 395402 h 434942"/>
                <a:gd name="connsiteX14" fmla="*/ 580782 w 625457"/>
                <a:gd name="connsiteY14" fmla="*/ 355862 h 434942"/>
                <a:gd name="connsiteX15" fmla="*/ 580782 w 625457"/>
                <a:gd name="connsiteY15" fmla="*/ 79080 h 434942"/>
                <a:gd name="connsiteX16" fmla="*/ 536106 w 625457"/>
                <a:gd name="connsiteY16" fmla="*/ 39540 h 434942"/>
                <a:gd name="connsiteX17" fmla="*/ 89351 w 625457"/>
                <a:gd name="connsiteY17" fmla="*/ 39540 h 43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5457" h="434942">
                  <a:moveTo>
                    <a:pt x="0" y="79080"/>
                  </a:moveTo>
                  <a:cubicBezTo>
                    <a:pt x="0" y="35389"/>
                    <a:pt x="39985" y="0"/>
                    <a:pt x="89351" y="0"/>
                  </a:cubicBezTo>
                  <a:lnTo>
                    <a:pt x="536106" y="0"/>
                  </a:lnTo>
                  <a:cubicBezTo>
                    <a:pt x="585472" y="0"/>
                    <a:pt x="625457" y="35389"/>
                    <a:pt x="625457" y="79080"/>
                  </a:cubicBezTo>
                  <a:lnTo>
                    <a:pt x="625457" y="355862"/>
                  </a:lnTo>
                  <a:cubicBezTo>
                    <a:pt x="625457" y="399554"/>
                    <a:pt x="585472" y="434943"/>
                    <a:pt x="536106" y="434943"/>
                  </a:cubicBezTo>
                  <a:lnTo>
                    <a:pt x="89351" y="434943"/>
                  </a:lnTo>
                  <a:cubicBezTo>
                    <a:pt x="39985" y="434943"/>
                    <a:pt x="0" y="399554"/>
                    <a:pt x="0" y="355862"/>
                  </a:cubicBezTo>
                  <a:lnTo>
                    <a:pt x="0" y="79080"/>
                  </a:lnTo>
                  <a:close/>
                  <a:moveTo>
                    <a:pt x="89351" y="39540"/>
                  </a:moveTo>
                  <a:cubicBezTo>
                    <a:pt x="64779" y="39540"/>
                    <a:pt x="44676" y="57333"/>
                    <a:pt x="44676" y="79080"/>
                  </a:cubicBezTo>
                  <a:lnTo>
                    <a:pt x="44676" y="355862"/>
                  </a:lnTo>
                  <a:cubicBezTo>
                    <a:pt x="44676" y="377609"/>
                    <a:pt x="64779" y="395402"/>
                    <a:pt x="89351" y="395402"/>
                  </a:cubicBezTo>
                  <a:lnTo>
                    <a:pt x="536106" y="395402"/>
                  </a:lnTo>
                  <a:cubicBezTo>
                    <a:pt x="560678" y="395402"/>
                    <a:pt x="580782" y="377609"/>
                    <a:pt x="580782" y="355862"/>
                  </a:cubicBezTo>
                  <a:lnTo>
                    <a:pt x="580782" y="79080"/>
                  </a:lnTo>
                  <a:cubicBezTo>
                    <a:pt x="580782" y="57333"/>
                    <a:pt x="560678" y="39540"/>
                    <a:pt x="536106" y="39540"/>
                  </a:cubicBezTo>
                  <a:lnTo>
                    <a:pt x="89351" y="39540"/>
                  </a:lnTo>
                  <a:close/>
                </a:path>
              </a:pathLst>
            </a:custGeom>
            <a:grpFill/>
            <a:ln w="22324"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4684789-91FD-4B4B-7767-8A433549D466}"/>
                </a:ext>
              </a:extLst>
            </p:cNvPr>
            <p:cNvSpPr/>
            <p:nvPr/>
          </p:nvSpPr>
          <p:spPr>
            <a:xfrm>
              <a:off x="10259839" y="4428593"/>
              <a:ext cx="714808" cy="39540"/>
            </a:xfrm>
            <a:custGeom>
              <a:avLst/>
              <a:gdLst>
                <a:gd name="connsiteX0" fmla="*/ 0 w 714808"/>
                <a:gd name="connsiteY0" fmla="*/ 19770 h 39540"/>
                <a:gd name="connsiteX1" fmla="*/ 22338 w 714808"/>
                <a:gd name="connsiteY1" fmla="*/ 0 h 39540"/>
                <a:gd name="connsiteX2" fmla="*/ 692470 w 714808"/>
                <a:gd name="connsiteY2" fmla="*/ 0 h 39540"/>
                <a:gd name="connsiteX3" fmla="*/ 714808 w 714808"/>
                <a:gd name="connsiteY3" fmla="*/ 19770 h 39540"/>
                <a:gd name="connsiteX4" fmla="*/ 692470 w 714808"/>
                <a:gd name="connsiteY4" fmla="*/ 39540 h 39540"/>
                <a:gd name="connsiteX5" fmla="*/ 22338 w 714808"/>
                <a:gd name="connsiteY5" fmla="*/ 39540 h 39540"/>
                <a:gd name="connsiteX6" fmla="*/ 0 w 714808"/>
                <a:gd name="connsiteY6" fmla="*/ 19770 h 3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08" h="39540">
                  <a:moveTo>
                    <a:pt x="0" y="19770"/>
                  </a:moveTo>
                  <a:cubicBezTo>
                    <a:pt x="0" y="8897"/>
                    <a:pt x="10052" y="0"/>
                    <a:pt x="22338" y="0"/>
                  </a:cubicBezTo>
                  <a:lnTo>
                    <a:pt x="692470" y="0"/>
                  </a:lnTo>
                  <a:cubicBezTo>
                    <a:pt x="704756" y="0"/>
                    <a:pt x="714808" y="8897"/>
                    <a:pt x="714808" y="19770"/>
                  </a:cubicBezTo>
                  <a:cubicBezTo>
                    <a:pt x="714808" y="30644"/>
                    <a:pt x="704756" y="39540"/>
                    <a:pt x="692470" y="39540"/>
                  </a:cubicBezTo>
                  <a:lnTo>
                    <a:pt x="22338" y="39540"/>
                  </a:lnTo>
                  <a:cubicBezTo>
                    <a:pt x="10052" y="39540"/>
                    <a:pt x="0" y="30644"/>
                    <a:pt x="0" y="19770"/>
                  </a:cubicBezTo>
                  <a:close/>
                </a:path>
              </a:pathLst>
            </a:custGeom>
            <a:grpFill/>
            <a:ln w="22324"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4" name="Content Placeholder 5">
            <a:extLst>
              <a:ext uri="{FF2B5EF4-FFF2-40B4-BE49-F238E27FC236}">
                <a16:creationId xmlns:a16="http://schemas.microsoft.com/office/drawing/2014/main" id="{70426A74-B22E-F58B-8010-14845ED7113E}"/>
              </a:ext>
              <a:ext uri="{C183D7F6-B498-43B3-948B-1728B52AA6E4}">
                <adec:decorative xmlns:adec="http://schemas.microsoft.com/office/drawing/2017/decorative" val="1"/>
              </a:ext>
            </a:extLst>
          </p:cNvPr>
          <p:cNvSpPr txBox="1">
            <a:spLocks/>
          </p:cNvSpPr>
          <p:nvPr/>
        </p:nvSpPr>
        <p:spPr>
          <a:xfrm>
            <a:off x="7545290" y="4188085"/>
            <a:ext cx="870051" cy="304971"/>
          </a:xfrm>
          <a:prstGeom prst="roundRect">
            <a:avLst>
              <a:gd name="adj" fmla="val 50000"/>
            </a:avLst>
          </a:prstGeom>
          <a:solidFill>
            <a:schemeClr val="bg1"/>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400">
                <a:solidFill>
                  <a:schemeClr val="bg1"/>
                </a:solidFill>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777029" rtl="0" eaLnBrk="1" fontAlgn="base" latinLnBrk="0" hangingPunct="1">
              <a:lnSpc>
                <a:spcPct val="100000"/>
              </a:lnSpc>
              <a:spcBef>
                <a:spcPct val="0"/>
              </a:spcBef>
              <a:spcAft>
                <a:spcPct val="0"/>
              </a:spcAft>
              <a:buClrTx/>
              <a:buSzTx/>
              <a:buFontTx/>
              <a:buNone/>
              <a:tabLst/>
              <a:defRPr/>
            </a:pPr>
            <a:r>
              <a:rPr kumimoji="0" lang="en-US" sz="1167" b="0" i="0" u="none" strike="noStrike" kern="1200" cap="none" spc="0" normalizeH="0" baseline="0" noProof="0">
                <a:ln>
                  <a:noFill/>
                </a:ln>
                <a:solidFill>
                  <a:srgbClr val="FFFFFF"/>
                </a:solidFill>
                <a:effectLst/>
                <a:uLnTx/>
                <a:uFillTx/>
                <a:latin typeface="Arial"/>
                <a:ea typeface="+mn-ea"/>
                <a:cs typeface="Segoe Sans Display" pitchFamily="2" charset="0"/>
              </a:rPr>
              <a:t>AND</a:t>
            </a:r>
          </a:p>
        </p:txBody>
      </p:sp>
      <p:sp>
        <p:nvSpPr>
          <p:cNvPr id="26" name="Text Placeholder 10">
            <a:extLst>
              <a:ext uri="{FF2B5EF4-FFF2-40B4-BE49-F238E27FC236}">
                <a16:creationId xmlns:a16="http://schemas.microsoft.com/office/drawing/2014/main" id="{F9980EE3-39AA-12E8-B9CE-96E80C850B7B}"/>
              </a:ext>
            </a:extLst>
          </p:cNvPr>
          <p:cNvSpPr txBox="1">
            <a:spLocks/>
          </p:cNvSpPr>
          <p:nvPr/>
        </p:nvSpPr>
        <p:spPr>
          <a:xfrm>
            <a:off x="442643" y="3407938"/>
            <a:ext cx="4129104" cy="2371911"/>
          </a:xfrm>
          <a:prstGeom prst="rect">
            <a:avLst/>
          </a:prstGeom>
        </p:spPr>
        <p:txBody>
          <a:bodyPr lIns="0" tIns="0" rIns="0" bIns="0" anchor="t"/>
          <a:lstStyle>
            <a:lvl1pPr marL="0" marR="0" indent="0" algn="l" defTabSz="1119245" rtl="0" eaLnBrk="1" fontAlgn="auto" latinLnBrk="0" hangingPunct="1">
              <a:lnSpc>
                <a:spcPct val="100000"/>
              </a:lnSpc>
              <a:spcBef>
                <a:spcPts val="0"/>
              </a:spcBef>
              <a:spcAft>
                <a:spcPts val="1200"/>
              </a:spcAft>
              <a:buClrTx/>
              <a:buSzPct val="90000"/>
              <a:buFont typeface="Wingdings" panose="05000000000000000000" pitchFamily="2" charset="2"/>
              <a:buNone/>
              <a:tabLst/>
              <a:defRPr sz="192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74309" marR="0" indent="0" algn="l" defTabSz="1119245" rtl="0" eaLnBrk="1" fontAlgn="auto" latinLnBrk="0" hangingPunct="1">
              <a:lnSpc>
                <a:spcPct val="100000"/>
              </a:lnSpc>
              <a:spcBef>
                <a:spcPts val="0"/>
              </a:spcBef>
              <a:spcAft>
                <a:spcPts val="12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548618" marR="0" indent="0" algn="l" defTabSz="1119245" rtl="0" eaLnBrk="1" fontAlgn="auto" latinLnBrk="0" hangingPunct="1">
              <a:lnSpc>
                <a:spcPct val="100000"/>
              </a:lnSpc>
              <a:spcBef>
                <a:spcPts val="0"/>
              </a:spcBef>
              <a:spcAft>
                <a:spcPts val="12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1011516" marR="0" indent="-217162" algn="l" defTabSz="111924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4pPr>
            <a:lvl5pPr marL="1228676" marR="0" indent="-201922" algn="l" defTabSz="111924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60" kern="1200" spc="0" baseline="0">
                <a:gradFill>
                  <a:gsLst>
                    <a:gs pos="1250">
                      <a:schemeClr val="tx1"/>
                    </a:gs>
                    <a:gs pos="100000">
                      <a:schemeClr val="tx1"/>
                    </a:gs>
                  </a:gsLst>
                  <a:lin ang="5400000" scaled="0"/>
                </a:gradFill>
                <a:latin typeface="+mn-lt"/>
                <a:ea typeface="+mn-ea"/>
                <a:cs typeface="+mn-cs"/>
              </a:defRPr>
            </a:lvl5pPr>
            <a:lvl6pPr marL="3077924" indent="-279812" algn="l" defTabSz="111924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548" indent="-279812" algn="l" defTabSz="111924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172" indent="-279812" algn="l" defTabSz="111924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795" indent="-279812" algn="l" defTabSz="111924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8115" marR="0" lvl="0" indent="-238115" algn="l" defTabSz="932667" rtl="0" eaLnBrk="1" fontAlgn="auto" latinLnBrk="0" hangingPunct="1">
              <a:lnSpc>
                <a:spcPct val="100000"/>
              </a:lnSpc>
              <a:spcBef>
                <a:spcPts val="0"/>
              </a:spcBef>
              <a:spcAft>
                <a:spcPts val="500"/>
              </a:spcAft>
              <a:buClrTx/>
              <a:buSzPct val="100000"/>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ea typeface="+mn-ea"/>
                <a:cs typeface="Segoe Sans Display Semibold" pitchFamily="2" charset="0"/>
              </a:rPr>
              <a:t>Pluton is a security processor </a:t>
            </a:r>
            <a:r>
              <a:rPr kumimoji="0" lang="en-US" sz="1200" b="0" i="0" u="none" strike="noStrike" kern="1200" cap="none" spc="0" normalizeH="0" baseline="0" noProof="0">
                <a:ln>
                  <a:noFill/>
                </a:ln>
                <a:solidFill>
                  <a:srgbClr val="FFFFFF"/>
                </a:solidFill>
                <a:effectLst/>
                <a:uLnTx/>
                <a:uFillTx/>
                <a:latin typeface="Arial"/>
                <a:ea typeface="Calibri" panose="020F0502020204030204"/>
                <a:cs typeface="Segoe Sans Display" pitchFamily="2" charset="0"/>
              </a:rPr>
              <a:t>that protects credentials and other sensitive data with hardware root-of-trust directly integrated into the silicon of the CPU.  </a:t>
            </a:r>
          </a:p>
          <a:p>
            <a:pPr marL="238115" marR="0" lvl="0" indent="-238115" algn="l" defTabSz="932667" rtl="0" eaLnBrk="1" fontAlgn="auto" latinLnBrk="0" hangingPunct="1">
              <a:lnSpc>
                <a:spcPct val="100000"/>
              </a:lnSpc>
              <a:spcBef>
                <a:spcPts val="0"/>
              </a:spcBef>
              <a:spcAft>
                <a:spcPts val="500"/>
              </a:spcAft>
              <a:buClrTx/>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Segoe Sans Display" pitchFamily="2" charset="0"/>
            </a:endParaRPr>
          </a:p>
          <a:p>
            <a:pPr marL="238115" marR="0" lvl="0" indent="-238115" algn="l" defTabSz="914363" rtl="0" eaLnBrk="1" fontAlgn="auto" latinLnBrk="0" hangingPunct="1">
              <a:lnSpc>
                <a:spcPct val="100000"/>
              </a:lnSpc>
              <a:spcBef>
                <a:spcPts val="0"/>
              </a:spcBef>
              <a:spcAft>
                <a:spcPts val="500"/>
              </a:spcAft>
              <a:buClrTx/>
              <a:buSzPct val="100000"/>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ea typeface="+mn-ea"/>
                <a:cs typeface="Segoe Sans Display Semibold" pitchFamily="2" charset="0"/>
              </a:rPr>
              <a:t>Pluton can be used as a TPM or with a discrete TPM.</a:t>
            </a:r>
          </a:p>
          <a:p>
            <a:pPr marL="238115" marR="0" lvl="0" indent="-238115" algn="l" defTabSz="914363" rtl="0" eaLnBrk="1" fontAlgn="auto" latinLnBrk="0" hangingPunct="1">
              <a:lnSpc>
                <a:spcPct val="100000"/>
              </a:lnSpc>
              <a:spcBef>
                <a:spcPts val="0"/>
              </a:spcBef>
              <a:spcAft>
                <a:spcPts val="500"/>
              </a:spcAft>
              <a:buClrTx/>
              <a:buSzPct val="100000"/>
              <a:buFont typeface="Arial" panose="020B0604020202020204" pitchFamily="34" charset="0"/>
              <a:buChar char="•"/>
              <a:tabLst/>
              <a:defRPr/>
            </a:pPr>
            <a:endParaRPr kumimoji="0" lang="en-US" sz="1200" b="0" i="0" u="none" strike="noStrike" kern="0" cap="none" spc="0" normalizeH="0" baseline="0" noProof="0">
              <a:ln>
                <a:noFill/>
              </a:ln>
              <a:solidFill>
                <a:srgbClr val="FFFFFF"/>
              </a:solidFill>
              <a:effectLst/>
              <a:uLnTx/>
              <a:uFillTx/>
              <a:latin typeface="Arial"/>
              <a:ea typeface="+mn-ea"/>
              <a:cs typeface="Segoe Sans Display Semibold" pitchFamily="2" charset="0"/>
            </a:endParaRPr>
          </a:p>
          <a:p>
            <a:pPr marL="238115" marR="0" lvl="0" indent="-238115" algn="l" defTabSz="932667" rtl="0" eaLnBrk="1" fontAlgn="auto" latinLnBrk="0" hangingPunct="1">
              <a:lnSpc>
                <a:spcPct val="100000"/>
              </a:lnSpc>
              <a:spcBef>
                <a:spcPts val="0"/>
              </a:spcBef>
              <a:spcAft>
                <a:spcPts val="500"/>
              </a:spcAft>
              <a:buClrTx/>
              <a:buSzPct val="100000"/>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ea typeface="+mn-ea"/>
                <a:cs typeface="Segoe Sans Display Semibold" pitchFamily="2" charset="0"/>
              </a:rPr>
              <a:t>Secured-core PCs are computers </a:t>
            </a:r>
            <a:r>
              <a:rPr kumimoji="0" lang="en-US" sz="1200" b="0" i="0" u="none" strike="noStrike" kern="1200" cap="none" spc="0" normalizeH="0" baseline="0" noProof="0">
                <a:ln>
                  <a:noFill/>
                </a:ln>
                <a:solidFill>
                  <a:srgbClr val="FFFFFF"/>
                </a:solidFill>
                <a:effectLst/>
                <a:uLnTx/>
                <a:uFillTx/>
                <a:latin typeface="Arial"/>
                <a:ea typeface="+mn-ea"/>
                <a:cs typeface="Segoe Sans Display" pitchFamily="2" charset="0"/>
              </a:rPr>
              <a:t>with layers of hardware-backed  safeguards enabled by default for the highest level of  Windows protection across firmware, OS, identities, and data.</a:t>
            </a:r>
          </a:p>
          <a:p>
            <a:pPr marL="238115" marR="0" lvl="0" indent="-238115" algn="l" defTabSz="932667" rtl="0" eaLnBrk="1" fontAlgn="auto" latinLnBrk="0" hangingPunct="1">
              <a:lnSpc>
                <a:spcPct val="100000"/>
              </a:lnSpc>
              <a:spcBef>
                <a:spcPts val="0"/>
              </a:spcBef>
              <a:spcAft>
                <a:spcPts val="500"/>
              </a:spcAft>
              <a:buClrTx/>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Segoe Sans Display" pitchFamily="2" charset="0"/>
            </a:endParaRPr>
          </a:p>
          <a:p>
            <a:pPr marL="238115" marR="0" lvl="0" indent="-238115" algn="l" defTabSz="932667" rtl="0" eaLnBrk="1" fontAlgn="auto" latinLnBrk="0" hangingPunct="1">
              <a:lnSpc>
                <a:spcPct val="100000"/>
              </a:lnSpc>
              <a:spcBef>
                <a:spcPts val="0"/>
              </a:spcBef>
              <a:spcAft>
                <a:spcPts val="500"/>
              </a:spcAft>
              <a:buClrTx/>
              <a:buSzPct val="100000"/>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ea typeface="+mn-ea"/>
                <a:cs typeface="Segoe Sans Display Semibold" pitchFamily="2" charset="0"/>
              </a:rPr>
              <a:t>Copilot+ PCs are Secured-core PCs </a:t>
            </a:r>
            <a:r>
              <a:rPr kumimoji="0" lang="en-US" sz="1200" b="0" i="0" u="none" strike="noStrike" kern="1200" cap="none" spc="0" normalizeH="0" baseline="0" noProof="0">
                <a:ln>
                  <a:noFill/>
                </a:ln>
                <a:solidFill>
                  <a:srgbClr val="FFFFFF"/>
                </a:solidFill>
                <a:effectLst/>
                <a:uLnTx/>
                <a:uFillTx/>
                <a:latin typeface="Arial"/>
                <a:ea typeface="+mn-ea"/>
                <a:cs typeface="Segoe Sans Display" pitchFamily="2" charset="0"/>
              </a:rPr>
              <a:t>that include Pluton for additional protection and flexibility.</a:t>
            </a:r>
          </a:p>
          <a:p>
            <a:pPr marL="238115" marR="0" lvl="0" indent="-238115" algn="l" defTabSz="932667" rtl="0" eaLnBrk="1" fontAlgn="auto" latinLnBrk="0" hangingPunct="1">
              <a:lnSpc>
                <a:spcPct val="100000"/>
              </a:lnSpc>
              <a:spcBef>
                <a:spcPts val="0"/>
              </a:spcBef>
              <a:spcAft>
                <a:spcPts val="500"/>
              </a:spcAft>
              <a:buClrTx/>
              <a:buSzPct val="100000"/>
              <a:buFont typeface="Arial" panose="020B0604020202020204" pitchFamily="34" charset="0"/>
              <a:buChar char="•"/>
              <a:tabLst/>
              <a:defRPr/>
            </a:pPr>
            <a:endParaRPr kumimoji="0" lang="en-US" sz="1250" b="0" i="0" u="none" strike="noStrike" kern="1200" cap="none" spc="0" normalizeH="0" baseline="0" noProof="0">
              <a:ln>
                <a:noFill/>
              </a:ln>
              <a:solidFill>
                <a:srgbClr val="808080"/>
              </a:solidFill>
              <a:effectLst/>
              <a:uLnTx/>
              <a:uFillTx/>
              <a:latin typeface="Segoe Sans Display" pitchFamily="2" charset="0"/>
              <a:ea typeface="+mn-ea"/>
              <a:cs typeface="Segoe Sans Display" pitchFamily="2" charset="0"/>
            </a:endParaRPr>
          </a:p>
        </p:txBody>
      </p:sp>
    </p:spTree>
    <p:extLst>
      <p:ext uri="{BB962C8B-B14F-4D97-AF65-F5344CB8AC3E}">
        <p14:creationId xmlns:p14="http://schemas.microsoft.com/office/powerpoint/2010/main" val="2872606618"/>
      </p:ext>
    </p:extLst>
  </p:cSld>
  <p:clrMapOvr>
    <a:masterClrMapping/>
  </p:clrMapOvr>
</p:sld>
</file>

<file path=ppt/theme/theme1.xml><?xml version="1.0" encoding="utf-8"?>
<a:theme xmlns:a="http://schemas.openxmlformats.org/drawingml/2006/main" name="Default Theme">
  <a:themeElements>
    <a:clrScheme name="DT 2023">
      <a:dk1>
        <a:srgbClr val="808080"/>
      </a:dk1>
      <a:lt1>
        <a:srgbClr val="0672CB"/>
      </a:lt1>
      <a:dk2>
        <a:srgbClr val="FFFFFF"/>
      </a:dk2>
      <a:lt2>
        <a:srgbClr val="000000"/>
      </a:lt2>
      <a:accent1>
        <a:srgbClr val="0D2155"/>
      </a:accent1>
      <a:accent2>
        <a:srgbClr val="247554"/>
      </a:accent2>
      <a:accent3>
        <a:srgbClr val="F4BB5E"/>
      </a:accent3>
      <a:accent4>
        <a:srgbClr val="E5F8FF"/>
      </a:accent4>
      <a:accent5>
        <a:srgbClr val="691D3F"/>
      </a:accent5>
      <a:accent6>
        <a:srgbClr val="0C32A4"/>
      </a:accent6>
      <a:hlink>
        <a:srgbClr val="0672CB"/>
      </a:hlink>
      <a:folHlink>
        <a:srgbClr val="612CB0"/>
      </a:folHlink>
    </a:clrScheme>
    <a:fontScheme name="Custom 1">
      <a:majorFont>
        <a:latin typeface="Arial Nova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dirty="0" smtClean="0">
            <a:solidFill>
              <a:schemeClr val="bg2"/>
            </a:solidFill>
          </a:defRPr>
        </a:defPPr>
      </a:lstStyle>
    </a:txDef>
  </a:objectDefaults>
  <a:extraClrSchemeLst/>
  <a:extLst>
    <a:ext uri="{05A4C25C-085E-4340-85A3-A5531E510DB2}">
      <thm15:themeFamily xmlns:thm15="http://schemas.microsoft.com/office/thememl/2012/main" name="Default Theme" id="{B5140476-563D-4EBC-A5AB-4FF02CF76B68}" vid="{6176BFBC-9664-452A-A324-B0FB5726F1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15</Notes>
  <HiddenSlides>2</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Cocreator</vt:lpstr>
    </vt:vector>
  </TitlesOfParts>
  <Company>Dell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Brooks, Callie</dc:creator>
  <cp:revision>4</cp:revision>
  <dcterms:created xsi:type="dcterms:W3CDTF">2024-09-04T17:33:07Z</dcterms:created>
  <dcterms:modified xsi:type="dcterms:W3CDTF">2024-09-17T14:55:34Z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0744d05-bb34-4b7a-90cc-132cbdb578be_Enabled">
    <vt:lpwstr>true</vt:lpwstr>
  </property>
  <property fmtid="{D5CDD505-2E9C-101B-9397-08002B2CF9AE}" pid="3" name="MSIP_Label_80744d05-bb34-4b7a-90cc-132cbdb578be_SetDate">
    <vt:lpwstr>2024-09-06T20:00:58Z</vt:lpwstr>
  </property>
  <property fmtid="{D5CDD505-2E9C-101B-9397-08002B2CF9AE}" pid="4" name="MSIP_Label_80744d05-bb34-4b7a-90cc-132cbdb578be_Method">
    <vt:lpwstr>Privileged</vt:lpwstr>
  </property>
  <property fmtid="{D5CDD505-2E9C-101B-9397-08002B2CF9AE}" pid="5" name="MSIP_Label_80744d05-bb34-4b7a-90cc-132cbdb578be_Name">
    <vt:lpwstr>No Protection (Label Only)</vt:lpwstr>
  </property>
  <property fmtid="{D5CDD505-2E9C-101B-9397-08002B2CF9AE}" pid="6" name="MSIP_Label_80744d05-bb34-4b7a-90cc-132cbdb578be_SiteId">
    <vt:lpwstr>945c199a-83a2-4e80-9f8c-5a91be5752dd</vt:lpwstr>
  </property>
  <property fmtid="{D5CDD505-2E9C-101B-9397-08002B2CF9AE}" pid="7" name="MSIP_Label_80744d05-bb34-4b7a-90cc-132cbdb578be_ActionId">
    <vt:lpwstr>c2ecc401-6811-4723-a40f-e6002e10b119</vt:lpwstr>
  </property>
  <property fmtid="{D5CDD505-2E9C-101B-9397-08002B2CF9AE}" pid="8" name="MSIP_Label_80744d05-bb34-4b7a-90cc-132cbdb578be_ContentBits">
    <vt:lpwstr>1</vt:lpwstr>
  </property>
  <property fmtid="{D5CDD505-2E9C-101B-9397-08002B2CF9AE}" pid="9" name="ClassificationContentMarkingHeaderLocations">
    <vt:lpwstr>Default Theme:4</vt:lpwstr>
  </property>
  <property fmtid="{D5CDD505-2E9C-101B-9397-08002B2CF9AE}" pid="10" name="ClassificationContentMarkingHeaderText">
    <vt:lpwstr>Dell Customer Communication - Confidential</vt:lpwstr>
  </property>
</Properties>
</file>